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</p:sldIdLst>
  <p:sldSz cx="30238700" cy="42767250"/>
  <p:notesSz cx="6858000" cy="9144000"/>
  <p:defaultTextStyle>
    <a:defPPr>
      <a:defRPr lang="en-US"/>
    </a:defPPr>
    <a:lvl1pPr marL="0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5884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1767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57651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43534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29418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15301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01185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687068" algn="l" defTabSz="208588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50" userDrawn="1">
          <p15:clr>
            <a:srgbClr val="A4A3A4"/>
          </p15:clr>
        </p15:guide>
        <p15:guide id="3" pos="9615" userDrawn="1">
          <p15:clr>
            <a:srgbClr val="A4A3A4"/>
          </p15:clr>
        </p15:guide>
        <p15:guide id="4" pos="248" userDrawn="1">
          <p15:clr>
            <a:srgbClr val="A4A3A4"/>
          </p15:clr>
        </p15:guide>
        <p15:guide id="5" pos="18800" userDrawn="1">
          <p15:clr>
            <a:srgbClr val="A4A3A4"/>
          </p15:clr>
        </p15:guide>
        <p15:guide id="7" pos="9388" userDrawn="1">
          <p15:clr>
            <a:srgbClr val="A4A3A4"/>
          </p15:clr>
        </p15:guide>
        <p15:guide id="8" pos="140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ABB1"/>
    <a:srgbClr val="B51800"/>
    <a:srgbClr val="0148A4"/>
    <a:srgbClr val="91BDE5"/>
    <a:srgbClr val="4E98D3"/>
    <a:srgbClr val="FFB800"/>
    <a:srgbClr val="E54726"/>
    <a:srgbClr val="00AC8E"/>
    <a:srgbClr val="12416C"/>
    <a:srgbClr val="E2E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35"/>
    <p:restoredTop sz="96327"/>
  </p:normalViewPr>
  <p:slideViewPr>
    <p:cSldViewPr snapToObjects="1">
      <p:cViewPr>
        <p:scale>
          <a:sx n="50" d="100"/>
          <a:sy n="50" d="100"/>
        </p:scale>
        <p:origin x="2408" y="-4264"/>
      </p:cViewPr>
      <p:guideLst>
        <p:guide orient="horz" pos="3650"/>
        <p:guide pos="9615"/>
        <p:guide pos="248"/>
        <p:guide pos="18800"/>
        <p:guide pos="9388"/>
        <p:guide pos="1401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903" y="13285572"/>
            <a:ext cx="25702895" cy="916723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35806" y="24234774"/>
            <a:ext cx="21167090" cy="109294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5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1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57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43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29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15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01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687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538592" y="7553572"/>
            <a:ext cx="31818884" cy="16089197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1449" y="7553572"/>
            <a:ext cx="94963166" cy="16089197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8649" y="27481922"/>
            <a:ext cx="25702895" cy="8494051"/>
          </a:xfrm>
        </p:spPr>
        <p:txBody>
          <a:bodyPr anchor="t"/>
          <a:lstStyle>
            <a:lvl1pPr algn="l">
              <a:defRPr sz="182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649" y="18126590"/>
            <a:ext cx="25702895" cy="935533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5884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1767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5765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43534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2941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1530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01185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68706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1448" y="44004736"/>
            <a:ext cx="63391023" cy="124440817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66451" y="44004736"/>
            <a:ext cx="63391026" cy="124440817"/>
          </a:xfrm>
        </p:spPr>
        <p:txBody>
          <a:bodyPr/>
          <a:lstStyle>
            <a:lvl1pPr>
              <a:defRPr sz="12800"/>
            </a:lvl1pPr>
            <a:lvl2pPr>
              <a:defRPr sz="109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6" y="1712673"/>
            <a:ext cx="27214830" cy="71278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5" y="9573135"/>
            <a:ext cx="13360677" cy="398962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5884" indent="0">
              <a:buNone/>
              <a:defRPr sz="9100" b="1"/>
            </a:lvl2pPr>
            <a:lvl3pPr marL="4171767" indent="0">
              <a:buNone/>
              <a:defRPr sz="8200" b="1"/>
            </a:lvl3pPr>
            <a:lvl4pPr marL="6257651" indent="0">
              <a:buNone/>
              <a:defRPr sz="7300" b="1"/>
            </a:lvl4pPr>
            <a:lvl5pPr marL="8343534" indent="0">
              <a:buNone/>
              <a:defRPr sz="7300" b="1"/>
            </a:lvl5pPr>
            <a:lvl6pPr marL="10429418" indent="0">
              <a:buNone/>
              <a:defRPr sz="7300" b="1"/>
            </a:lvl6pPr>
            <a:lvl7pPr marL="12515301" indent="0">
              <a:buNone/>
              <a:defRPr sz="7300" b="1"/>
            </a:lvl7pPr>
            <a:lvl8pPr marL="14601185" indent="0">
              <a:buNone/>
              <a:defRPr sz="7300" b="1"/>
            </a:lvl8pPr>
            <a:lvl9pPr marL="16687068" indent="0">
              <a:buNone/>
              <a:defRPr sz="7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1935" y="13562763"/>
            <a:ext cx="13360677" cy="24640671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60842" y="9573135"/>
            <a:ext cx="13365925" cy="3989628"/>
          </a:xfrm>
        </p:spPr>
        <p:txBody>
          <a:bodyPr anchor="b"/>
          <a:lstStyle>
            <a:lvl1pPr marL="0" indent="0">
              <a:buNone/>
              <a:defRPr sz="10900" b="1"/>
            </a:lvl1pPr>
            <a:lvl2pPr marL="2085884" indent="0">
              <a:buNone/>
              <a:defRPr sz="9100" b="1"/>
            </a:lvl2pPr>
            <a:lvl3pPr marL="4171767" indent="0">
              <a:buNone/>
              <a:defRPr sz="8200" b="1"/>
            </a:lvl3pPr>
            <a:lvl4pPr marL="6257651" indent="0">
              <a:buNone/>
              <a:defRPr sz="7300" b="1"/>
            </a:lvl4pPr>
            <a:lvl5pPr marL="8343534" indent="0">
              <a:buNone/>
              <a:defRPr sz="7300" b="1"/>
            </a:lvl5pPr>
            <a:lvl6pPr marL="10429418" indent="0">
              <a:buNone/>
              <a:defRPr sz="7300" b="1"/>
            </a:lvl6pPr>
            <a:lvl7pPr marL="12515301" indent="0">
              <a:buNone/>
              <a:defRPr sz="7300" b="1"/>
            </a:lvl7pPr>
            <a:lvl8pPr marL="14601185" indent="0">
              <a:buNone/>
              <a:defRPr sz="7300" b="1"/>
            </a:lvl8pPr>
            <a:lvl9pPr marL="16687068" indent="0">
              <a:buNone/>
              <a:defRPr sz="73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60842" y="13562763"/>
            <a:ext cx="13365925" cy="24640671"/>
          </a:xfrm>
        </p:spPr>
        <p:txBody>
          <a:bodyPr/>
          <a:lstStyle>
            <a:lvl1pPr>
              <a:defRPr sz="109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937" y="1702770"/>
            <a:ext cx="9948324" cy="7246673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2492" y="1702774"/>
            <a:ext cx="16904273" cy="36500663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09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1937" y="8949447"/>
            <a:ext cx="9948324" cy="29253990"/>
          </a:xfrm>
        </p:spPr>
        <p:txBody>
          <a:bodyPr/>
          <a:lstStyle>
            <a:lvl1pPr marL="0" indent="0">
              <a:buNone/>
              <a:defRPr sz="6400"/>
            </a:lvl1pPr>
            <a:lvl2pPr marL="2085884" indent="0">
              <a:buNone/>
              <a:defRPr sz="5500"/>
            </a:lvl2pPr>
            <a:lvl3pPr marL="4171767" indent="0">
              <a:buNone/>
              <a:defRPr sz="4600"/>
            </a:lvl3pPr>
            <a:lvl4pPr marL="6257651" indent="0">
              <a:buNone/>
              <a:defRPr sz="4100"/>
            </a:lvl4pPr>
            <a:lvl5pPr marL="8343534" indent="0">
              <a:buNone/>
              <a:defRPr sz="4100"/>
            </a:lvl5pPr>
            <a:lvl6pPr marL="10429418" indent="0">
              <a:buNone/>
              <a:defRPr sz="4100"/>
            </a:lvl6pPr>
            <a:lvl7pPr marL="12515301" indent="0">
              <a:buNone/>
              <a:defRPr sz="4100"/>
            </a:lvl7pPr>
            <a:lvl8pPr marL="14601185" indent="0">
              <a:buNone/>
              <a:defRPr sz="4100"/>
            </a:lvl8pPr>
            <a:lvl9pPr marL="16687068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997" y="29937076"/>
            <a:ext cx="18143220" cy="3534241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26997" y="3821333"/>
            <a:ext cx="18143220" cy="25660350"/>
          </a:xfrm>
        </p:spPr>
        <p:txBody>
          <a:bodyPr/>
          <a:lstStyle>
            <a:lvl1pPr marL="0" indent="0">
              <a:buNone/>
              <a:defRPr sz="14600"/>
            </a:lvl1pPr>
            <a:lvl2pPr marL="2085884" indent="0">
              <a:buNone/>
              <a:defRPr sz="12800"/>
            </a:lvl2pPr>
            <a:lvl3pPr marL="4171767" indent="0">
              <a:buNone/>
              <a:defRPr sz="10900"/>
            </a:lvl3pPr>
            <a:lvl4pPr marL="6257651" indent="0">
              <a:buNone/>
              <a:defRPr sz="9100"/>
            </a:lvl4pPr>
            <a:lvl5pPr marL="8343534" indent="0">
              <a:buNone/>
              <a:defRPr sz="9100"/>
            </a:lvl5pPr>
            <a:lvl6pPr marL="10429418" indent="0">
              <a:buNone/>
              <a:defRPr sz="9100"/>
            </a:lvl6pPr>
            <a:lvl7pPr marL="12515301" indent="0">
              <a:buNone/>
              <a:defRPr sz="9100"/>
            </a:lvl7pPr>
            <a:lvl8pPr marL="14601185" indent="0">
              <a:buNone/>
              <a:defRPr sz="9100"/>
            </a:lvl8pPr>
            <a:lvl9pPr marL="16687068" indent="0">
              <a:buNone/>
              <a:defRPr sz="91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26997" y="33471317"/>
            <a:ext cx="18143220" cy="5019209"/>
          </a:xfrm>
        </p:spPr>
        <p:txBody>
          <a:bodyPr/>
          <a:lstStyle>
            <a:lvl1pPr marL="0" indent="0">
              <a:buNone/>
              <a:defRPr sz="6400"/>
            </a:lvl1pPr>
            <a:lvl2pPr marL="2085884" indent="0">
              <a:buNone/>
              <a:defRPr sz="5500"/>
            </a:lvl2pPr>
            <a:lvl3pPr marL="4171767" indent="0">
              <a:buNone/>
              <a:defRPr sz="4600"/>
            </a:lvl3pPr>
            <a:lvl4pPr marL="6257651" indent="0">
              <a:buNone/>
              <a:defRPr sz="4100"/>
            </a:lvl4pPr>
            <a:lvl5pPr marL="8343534" indent="0">
              <a:buNone/>
              <a:defRPr sz="4100"/>
            </a:lvl5pPr>
            <a:lvl6pPr marL="10429418" indent="0">
              <a:buNone/>
              <a:defRPr sz="4100"/>
            </a:lvl6pPr>
            <a:lvl7pPr marL="12515301" indent="0">
              <a:buNone/>
              <a:defRPr sz="4100"/>
            </a:lvl7pPr>
            <a:lvl8pPr marL="14601185" indent="0">
              <a:buNone/>
              <a:defRPr sz="4100"/>
            </a:lvl8pPr>
            <a:lvl9pPr marL="16687068" indent="0">
              <a:buNone/>
              <a:defRPr sz="41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1936" y="1712673"/>
            <a:ext cx="27214830" cy="7127875"/>
          </a:xfrm>
          <a:prstGeom prst="rect">
            <a:avLst/>
          </a:prstGeom>
        </p:spPr>
        <p:txBody>
          <a:bodyPr vert="horz" lIns="417177" tIns="208588" rIns="417177" bIns="208588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936" y="9979028"/>
            <a:ext cx="27214830" cy="28224408"/>
          </a:xfrm>
          <a:prstGeom prst="rect">
            <a:avLst/>
          </a:prstGeom>
        </p:spPr>
        <p:txBody>
          <a:bodyPr vert="horz" lIns="417177" tIns="208588" rIns="417177" bIns="208588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1936" y="39638908"/>
            <a:ext cx="7055697" cy="2276960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9675B-DDFC-3444-B2B3-27FABDDBE67B}" type="datetimeFigureOut">
              <a:rPr lang="en-US" smtClean="0"/>
              <a:pPr/>
              <a:t>5/17/21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31556" y="39638908"/>
            <a:ext cx="9575589" cy="2276960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671069" y="39638908"/>
            <a:ext cx="7055697" cy="2276960"/>
          </a:xfrm>
          <a:prstGeom prst="rect">
            <a:avLst/>
          </a:prstGeom>
        </p:spPr>
        <p:txBody>
          <a:bodyPr vert="horz" lIns="417177" tIns="208588" rIns="417177" bIns="208588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35DED-324E-1F49-BCF2-3EAC90B8F3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85884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4413" indent="-1564413" algn="l" defTabSz="2085884" rtl="0" eaLnBrk="1" latinLnBrk="0" hangingPunct="1">
        <a:spcBef>
          <a:spcPct val="20000"/>
        </a:spcBef>
        <a:buFont typeface="Arial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9561" indent="-1303677" algn="l" defTabSz="2085884" rtl="0" eaLnBrk="1" latinLnBrk="0" hangingPunct="1">
        <a:spcBef>
          <a:spcPct val="20000"/>
        </a:spcBef>
        <a:buFont typeface="Arial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4709" indent="-1042942" algn="l" defTabSz="2085884" rtl="0" eaLnBrk="1" latinLnBrk="0" hangingPunct="1">
        <a:spcBef>
          <a:spcPct val="20000"/>
        </a:spcBef>
        <a:buFont typeface="Arial"/>
        <a:buChar char="•"/>
        <a:defRPr sz="10900" kern="1200">
          <a:solidFill>
            <a:schemeClr val="tx1"/>
          </a:solidFill>
          <a:latin typeface="+mn-lt"/>
          <a:ea typeface="+mn-ea"/>
          <a:cs typeface="+mn-cs"/>
        </a:defRPr>
      </a:lvl3pPr>
      <a:lvl4pPr marL="7300592" indent="-1042942" algn="l" defTabSz="2085884" rtl="0" eaLnBrk="1" latinLnBrk="0" hangingPunct="1">
        <a:spcBef>
          <a:spcPct val="20000"/>
        </a:spcBef>
        <a:buFont typeface="Arial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86476" indent="-1042942" algn="l" defTabSz="2085884" rtl="0" eaLnBrk="1" latinLnBrk="0" hangingPunct="1">
        <a:spcBef>
          <a:spcPct val="20000"/>
        </a:spcBef>
        <a:buFont typeface="Arial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72360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58243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44127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30010" indent="-1042942" algn="l" defTabSz="2085884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5884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1767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57651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43534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29418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15301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01185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687068" algn="l" defTabSz="208588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47" Type="http://schemas.openxmlformats.org/officeDocument/2006/relationships/image" Target="../media/image46.png"/><Relationship Id="rId50" Type="http://schemas.openxmlformats.org/officeDocument/2006/relationships/image" Target="../media/image49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45" Type="http://schemas.openxmlformats.org/officeDocument/2006/relationships/image" Target="../media/image44.png"/><Relationship Id="rId53" Type="http://schemas.openxmlformats.org/officeDocument/2006/relationships/image" Target="../media/image5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png"/><Relationship Id="rId52" Type="http://schemas.openxmlformats.org/officeDocument/2006/relationships/image" Target="../media/image51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43" Type="http://schemas.openxmlformats.org/officeDocument/2006/relationships/image" Target="../media/image42.png"/><Relationship Id="rId48" Type="http://schemas.openxmlformats.org/officeDocument/2006/relationships/image" Target="../media/image47.png"/><Relationship Id="rId8" Type="http://schemas.openxmlformats.org/officeDocument/2006/relationships/image" Target="../media/image7.png"/><Relationship Id="rId51" Type="http://schemas.openxmlformats.org/officeDocument/2006/relationships/image" Target="../media/image50.jpeg"/><Relationship Id="rId3" Type="http://schemas.openxmlformats.org/officeDocument/2006/relationships/image" Target="../media/image2.emf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Relationship Id="rId46" Type="http://schemas.openxmlformats.org/officeDocument/2006/relationships/image" Target="../media/image45.png"/><Relationship Id="rId20" Type="http://schemas.openxmlformats.org/officeDocument/2006/relationships/image" Target="../media/image19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4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119">
            <a:extLst>
              <a:ext uri="{FF2B5EF4-FFF2-40B4-BE49-F238E27FC236}">
                <a16:creationId xmlns:a16="http://schemas.microsoft.com/office/drawing/2014/main" id="{9B963EDE-0613-8E4B-8A08-E461CA8CF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0069" y="14063780"/>
            <a:ext cx="2530559" cy="253055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flipV="1">
            <a:off x="-43543" y="-43547"/>
            <a:ext cx="30282243" cy="5355775"/>
          </a:xfrm>
          <a:prstGeom prst="rect">
            <a:avLst/>
          </a:prstGeom>
          <a:solidFill>
            <a:srgbClr val="E646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 txBox="1">
            <a:spLocks/>
          </p:cNvSpPr>
          <p:nvPr/>
        </p:nvSpPr>
        <p:spPr>
          <a:xfrm>
            <a:off x="8244913" y="-1"/>
            <a:ext cx="21993788" cy="5312230"/>
          </a:xfrm>
          <a:custGeom>
            <a:avLst/>
            <a:gdLst>
              <a:gd name="connsiteX0" fmla="*/ 0 w 22590031"/>
              <a:gd name="connsiteY0" fmla="*/ 0 h 4495162"/>
              <a:gd name="connsiteX1" fmla="*/ 22590031 w 22590031"/>
              <a:gd name="connsiteY1" fmla="*/ 0 h 4495162"/>
              <a:gd name="connsiteX2" fmla="*/ 22590031 w 22590031"/>
              <a:gd name="connsiteY2" fmla="*/ 4495162 h 4495162"/>
              <a:gd name="connsiteX3" fmla="*/ 0 w 22590031"/>
              <a:gd name="connsiteY3" fmla="*/ 4495162 h 4495162"/>
              <a:gd name="connsiteX4" fmla="*/ 0 w 22590031"/>
              <a:gd name="connsiteY4" fmla="*/ 0 h 449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90031" h="4495162">
                <a:moveTo>
                  <a:pt x="0" y="0"/>
                </a:moveTo>
                <a:lnTo>
                  <a:pt x="22590031" y="0"/>
                </a:lnTo>
                <a:lnTo>
                  <a:pt x="22590031" y="4495162"/>
                </a:lnTo>
                <a:lnTo>
                  <a:pt x="0" y="4495162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lIns="972000" tIns="213576" rIns="427153" bIns="213576" rtlCol="0" anchor="ctr" anchorCtr="0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72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Determining the TCR repertoire in direct </a:t>
            </a:r>
            <a:r>
              <a:rPr lang="en-US" sz="7200" b="1" dirty="0" err="1">
                <a:solidFill>
                  <a:schemeClr val="bg1"/>
                </a:solidFill>
                <a:latin typeface="Arial"/>
                <a:ea typeface="+mj-ea"/>
                <a:cs typeface="Arial"/>
              </a:rPr>
              <a:t>pMHC</a:t>
            </a:r>
            <a:r>
              <a:rPr lang="en-US" sz="72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 allorecognition by CD8+ T Cells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3600" dirty="0" err="1">
                <a:latin typeface="Arial"/>
                <a:ea typeface="+mj-ea"/>
                <a:cs typeface="Arial"/>
              </a:rPr>
              <a:t>Moumita</a:t>
            </a:r>
            <a:r>
              <a:rPr lang="en-US" sz="3600" dirty="0">
                <a:latin typeface="Arial"/>
                <a:ea typeface="+mj-ea"/>
                <a:cs typeface="Arial"/>
              </a:rPr>
              <a:t> Paul-Heng</a:t>
            </a:r>
            <a:r>
              <a:rPr lang="en-US" sz="3600" baseline="30000" dirty="0">
                <a:latin typeface="Arial"/>
                <a:ea typeface="+mj-ea"/>
                <a:cs typeface="Arial"/>
              </a:rPr>
              <a:t>1</a:t>
            </a:r>
            <a:r>
              <a:rPr lang="en-US" sz="3600" dirty="0">
                <a:latin typeface="Arial"/>
                <a:ea typeface="+mj-ea"/>
                <a:cs typeface="Arial"/>
              </a:rPr>
              <a:t>, Eric T Son</a:t>
            </a:r>
            <a:r>
              <a:rPr lang="en-US" sz="3600" baseline="30000" dirty="0">
                <a:latin typeface="Arial"/>
                <a:cs typeface="Arial"/>
              </a:rPr>
              <a:t>1</a:t>
            </a:r>
            <a:r>
              <a:rPr lang="en-US" sz="3600" dirty="0">
                <a:latin typeface="Arial"/>
                <a:ea typeface="+mj-ea"/>
                <a:cs typeface="Arial"/>
              </a:rPr>
              <a:t>, </a:t>
            </a:r>
            <a:r>
              <a:rPr lang="en-US" sz="3600" dirty="0" err="1">
                <a:latin typeface="Arial"/>
                <a:ea typeface="+mj-ea"/>
                <a:cs typeface="Arial"/>
              </a:rPr>
              <a:t>Claerwen</a:t>
            </a:r>
            <a:r>
              <a:rPr lang="en-US" sz="3600" dirty="0">
                <a:latin typeface="Arial"/>
                <a:ea typeface="+mj-ea"/>
                <a:cs typeface="Arial"/>
              </a:rPr>
              <a:t> Jones</a:t>
            </a:r>
            <a:r>
              <a:rPr lang="en-US" sz="3600" baseline="30000" dirty="0">
                <a:latin typeface="Arial"/>
                <a:ea typeface="+mj-ea"/>
                <a:cs typeface="Arial"/>
              </a:rPr>
              <a:t>2</a:t>
            </a:r>
            <a:r>
              <a:rPr lang="en-US" sz="3600" dirty="0">
                <a:latin typeface="Arial"/>
                <a:ea typeface="+mj-ea"/>
                <a:cs typeface="Arial"/>
              </a:rPr>
              <a:t>, Mario Leong</a:t>
            </a:r>
            <a:r>
              <a:rPr lang="en-US" sz="3600" baseline="30000" dirty="0">
                <a:latin typeface="Arial"/>
                <a:cs typeface="Arial"/>
              </a:rPr>
              <a:t>1</a:t>
            </a:r>
            <a:r>
              <a:rPr lang="en-US" sz="3600" dirty="0">
                <a:latin typeface="Arial"/>
                <a:ea typeface="+mj-ea"/>
                <a:cs typeface="Arial"/>
              </a:rPr>
              <a:t>, Anthony W Purcell</a:t>
            </a:r>
            <a:r>
              <a:rPr lang="en-US" sz="3600" baseline="30000" dirty="0">
                <a:latin typeface="Arial"/>
                <a:cs typeface="Arial"/>
              </a:rPr>
              <a:t>2</a:t>
            </a:r>
            <a:r>
              <a:rPr lang="en-US" sz="3600" dirty="0">
                <a:latin typeface="Arial"/>
                <a:ea typeface="+mj-ea"/>
                <a:cs typeface="Arial"/>
              </a:rPr>
              <a:t>, Nicole L La Gruta</a:t>
            </a:r>
            <a:r>
              <a:rPr lang="en-US" sz="3600" baseline="30000" dirty="0">
                <a:latin typeface="Arial"/>
                <a:cs typeface="Arial"/>
              </a:rPr>
              <a:t>2</a:t>
            </a:r>
            <a:r>
              <a:rPr lang="en-US" sz="3600" dirty="0">
                <a:latin typeface="Arial"/>
                <a:ea typeface="+mj-ea"/>
                <a:cs typeface="Arial"/>
              </a:rPr>
              <a:t>, Nicole A Mifsud</a:t>
            </a:r>
            <a:r>
              <a:rPr lang="en-US" sz="3600" baseline="30000" dirty="0">
                <a:latin typeface="Arial"/>
                <a:cs typeface="Arial"/>
              </a:rPr>
              <a:t>2</a:t>
            </a:r>
            <a:r>
              <a:rPr lang="en-US" sz="3600" dirty="0">
                <a:latin typeface="Arial"/>
                <a:ea typeface="+mj-ea"/>
                <a:cs typeface="Arial"/>
              </a:rPr>
              <a:t> and Alexandra Sharland</a:t>
            </a:r>
            <a:r>
              <a:rPr lang="en-US" sz="3600" baseline="30000" dirty="0">
                <a:latin typeface="Arial"/>
                <a:cs typeface="Arial"/>
              </a:rPr>
              <a:t>1</a:t>
            </a:r>
          </a:p>
          <a:p>
            <a:pPr lvl="0">
              <a:spcBef>
                <a:spcPts val="1200"/>
              </a:spcBef>
              <a:defRPr/>
            </a:pPr>
            <a:r>
              <a:rPr lang="en-US" sz="2400" baseline="30000" dirty="0">
                <a:latin typeface="Arial"/>
                <a:cs typeface="Arial"/>
              </a:rPr>
              <a:t>1</a:t>
            </a:r>
            <a:r>
              <a:rPr lang="en-US" sz="2400" dirty="0">
                <a:latin typeface="Arial"/>
                <a:cs typeface="Arial"/>
              </a:rPr>
              <a:t> Transplantation </a:t>
            </a:r>
            <a:r>
              <a:rPr lang="en-US" sz="2400" dirty="0" err="1">
                <a:latin typeface="Arial"/>
                <a:cs typeface="Arial"/>
              </a:rPr>
              <a:t>Immunobiology</a:t>
            </a:r>
            <a:r>
              <a:rPr lang="en-US" sz="2400" dirty="0">
                <a:latin typeface="Arial"/>
                <a:cs typeface="Arial"/>
              </a:rPr>
              <a:t> Research Group, Charles Perkins Centre, The University of Sydney</a:t>
            </a:r>
            <a:endParaRPr lang="en-US" sz="2400" baseline="30000" dirty="0">
              <a:latin typeface="Arial"/>
              <a:cs typeface="Arial"/>
            </a:endParaRPr>
          </a:p>
          <a:p>
            <a:pPr lvl="0">
              <a:spcBef>
                <a:spcPts val="1200"/>
              </a:spcBef>
              <a:defRPr/>
            </a:pPr>
            <a:r>
              <a:rPr lang="en-US" sz="2400" baseline="30000" dirty="0">
                <a:latin typeface="Arial"/>
                <a:cs typeface="Arial"/>
              </a:rPr>
              <a:t>2  </a:t>
            </a:r>
            <a:r>
              <a:rPr lang="en-US" sz="2400" dirty="0">
                <a:latin typeface="Arial"/>
                <a:cs typeface="Arial"/>
              </a:rPr>
              <a:t>Department of Biochemistry and Molecular Biology, Biomedicine Discovery Institute, </a:t>
            </a:r>
            <a:r>
              <a:rPr lang="en-US" sz="2400" dirty="0" err="1">
                <a:latin typeface="Arial"/>
                <a:cs typeface="Arial"/>
              </a:rPr>
              <a:t>Monash</a:t>
            </a:r>
            <a:r>
              <a:rPr lang="en-US" sz="2400" dirty="0">
                <a:latin typeface="Arial"/>
                <a:cs typeface="Arial"/>
              </a:rPr>
              <a:t> University</a:t>
            </a:r>
            <a:endParaRPr lang="en-AU" sz="2400" dirty="0">
              <a:latin typeface="Arial"/>
              <a:cs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46" y="1421288"/>
            <a:ext cx="7014079" cy="24261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2E78B04-B181-4244-98D9-4812472EDD81}"/>
              </a:ext>
            </a:extLst>
          </p:cNvPr>
          <p:cNvSpPr/>
          <p:nvPr/>
        </p:nvSpPr>
        <p:spPr>
          <a:xfrm>
            <a:off x="393700" y="6910017"/>
            <a:ext cx="14546263" cy="5262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 current clinical practice, there are no definitive means of identifying or characterising directly alloreactive T cells. Tools used to attenuate graft rejection (generalised immunosuppression) or GvHD (mature T cell depletion from the stem cell inoculum) remove protective T cells which combat infections or eliminate residual cancer cells, along with harmful T cells mediating immunopathology. Identifying allogeneic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epitopes combined with the TCR repertoire of recipient alloreactive T-cells could facilitate immune monitoring and targeted immunotherapy. We identified over 40 H-2K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-peptide epitopes that are directly recognised by CD8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 cells from allogeneic B10.BR (H-2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or BALB/c (H-2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mice. Some “super-epitopes” are strongly recognised by T cells from both strains. We aimed to characterise the TCR repertoire responding to these epitopes. </a:t>
            </a:r>
          </a:p>
          <a:p>
            <a:pPr algn="just"/>
            <a:endParaRPr lang="en-A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3700" y="5798337"/>
            <a:ext cx="1450975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Background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35250" y="5794375"/>
            <a:ext cx="14509751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Methods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98738" y="6910017"/>
            <a:ext cx="145462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B10.BR or BALB/c mice were primed with a K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-bearing skin graft, and the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alloresponse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was boosted by inoculation with AAV-K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Single-cell index sorting was followed by multiplex nested PCR and sequencing of PCR products. The TCR sequences from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dextramer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-positive and PD-1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bystander populations were compared. </a:t>
            </a:r>
          </a:p>
        </p:txBody>
      </p:sp>
      <p:sp>
        <p:nvSpPr>
          <p:cNvPr id="9" name="Rectangle 8"/>
          <p:cNvSpPr/>
          <p:nvPr/>
        </p:nvSpPr>
        <p:spPr>
          <a:xfrm>
            <a:off x="8048823" y="21115748"/>
            <a:ext cx="6854627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CDR3 regions of the T cell receptor are highly critical to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binding and allorecognition. Logo plots illustrate the diversity of amino acid residues of this region of the TCR chain according to size. Key identities are highlighted with abundance on top.</a:t>
            </a:r>
          </a:p>
          <a:p>
            <a:pPr algn="just"/>
            <a:endParaRPr lang="en-A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5138" indent="-465138" algn="just">
              <a:buFontTx/>
              <a:buChar char="-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Conserved major CDR3a sequence across same strains against same dextramer with 44.8-51% abundance at 15aa</a:t>
            </a:r>
          </a:p>
          <a:p>
            <a:pPr algn="just"/>
            <a:endParaRPr lang="en-A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5138" indent="-465138" algn="just">
              <a:buFontTx/>
              <a:buChar char="-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Conserved minor CDR3b between different strains but against same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 at 11aa</a:t>
            </a:r>
          </a:p>
          <a:p>
            <a:pPr marL="465138" indent="-465138" algn="just">
              <a:buFontTx/>
              <a:buChar char="-"/>
            </a:pPr>
            <a:endParaRPr lang="en-A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5138" indent="-465138" algn="just">
              <a:buFontTx/>
              <a:buChar char="-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Unique major CDR3b with high homogeneity at 15aa making up 30% abundance of specimen</a:t>
            </a:r>
          </a:p>
          <a:p>
            <a:pPr marL="465138" indent="-465138" algn="just">
              <a:buFontTx/>
              <a:buChar char="-"/>
            </a:pPr>
            <a:endParaRPr lang="en-A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5138" indent="-465138" algn="just">
              <a:buFontTx/>
              <a:buChar char="-"/>
            </a:pP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Amino acid motifs are highly similar throughout against same dextramer, but different against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t="10879" r="2644" b="48042"/>
          <a:stretch/>
        </p:blipFill>
        <p:spPr>
          <a:xfrm>
            <a:off x="22092920" y="9046184"/>
            <a:ext cx="7752081" cy="23469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298739" y="9664617"/>
            <a:ext cx="6135506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flow </a:t>
            </a:r>
            <a:r>
              <a:rPr lang="en-A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cytometry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graphs showing gating strategy to obtain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PD-1</a:t>
            </a:r>
            <a:r>
              <a:rPr lang="en-AU" sz="2400" baseline="30000" dirty="0">
                <a:solidFill>
                  <a:schemeClr val="tx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AU" sz="2400" dirty="0">
                <a:solidFill>
                  <a:schemeClr val="accent6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AU" sz="2400" dirty="0" err="1">
                <a:solidFill>
                  <a:srgbClr val="CE11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</a:t>
            </a:r>
            <a:r>
              <a:rPr lang="en-AU" sz="2400" dirty="0">
                <a:solidFill>
                  <a:srgbClr val="CE112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cells for sequencing.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13067" y="11262477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CD90.2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893688" y="11262477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CD44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586068" y="11266359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CD8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20916531" y="9980578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CD8</a:t>
            </a:r>
          </a:p>
        </p:txBody>
      </p:sp>
      <p:sp>
        <p:nvSpPr>
          <p:cNvPr id="17" name="TextBox 16"/>
          <p:cNvSpPr txBox="1"/>
          <p:nvPr/>
        </p:nvSpPr>
        <p:spPr>
          <a:xfrm rot="16200000">
            <a:off x="23596683" y="9984460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PD-1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26265074" y="10002882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Dextramer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50169" y="10740600"/>
            <a:ext cx="718717" cy="498389"/>
          </a:xfrm>
          <a:prstGeom prst="rect">
            <a:avLst/>
          </a:prstGeom>
          <a:noFill/>
          <a:ln w="38100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766829" y="9371630"/>
            <a:ext cx="814435" cy="728498"/>
          </a:xfrm>
          <a:prstGeom prst="rect">
            <a:avLst/>
          </a:prstGeom>
          <a:noFill/>
          <a:ln w="38100" cmpd="sng">
            <a:solidFill>
              <a:srgbClr val="CE11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80879" y="9464562"/>
            <a:ext cx="115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CD8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213067" y="8767380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Live cells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93688" y="8758026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CD8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569679" y="8720983"/>
            <a:ext cx="216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PD-1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5126317" y="10683142"/>
            <a:ext cx="115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/>
                <a:cs typeface="Arial"/>
              </a:rPr>
              <a:t>PD-1</a:t>
            </a:r>
            <a:r>
              <a:rPr lang="en-US" sz="2000" b="1" baseline="30000" dirty="0">
                <a:solidFill>
                  <a:schemeClr val="tx2"/>
                </a:solidFill>
                <a:latin typeface="Arial"/>
                <a:cs typeface="Arial"/>
              </a:rPr>
              <a:t>-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26317" y="9705457"/>
            <a:ext cx="115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PD-1</a:t>
            </a:r>
            <a:r>
              <a:rPr lang="en-US" sz="200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7806938" y="9505402"/>
            <a:ext cx="11549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CE1126"/>
                </a:solidFill>
                <a:latin typeface="Arial"/>
                <a:cs typeface="Arial"/>
              </a:rPr>
              <a:t>Dex</a:t>
            </a:r>
            <a:r>
              <a:rPr lang="en-US" sz="2000" b="1" baseline="30000" dirty="0">
                <a:solidFill>
                  <a:srgbClr val="CE1126"/>
                </a:solidFill>
                <a:latin typeface="Arial"/>
                <a:cs typeface="Arial"/>
              </a:rPr>
              <a:t>+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3290" y="11878569"/>
            <a:ext cx="2941171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V⍺ and </a:t>
            </a:r>
            <a:r>
              <a:rPr lang="en-US" sz="4000" b="1" dirty="0">
                <a:latin typeface="Arial"/>
                <a:cs typeface="Arial"/>
              </a:rPr>
              <a:t>V</a:t>
            </a:r>
            <a:r>
              <a:rPr lang="en-US" sz="4000" dirty="0">
                <a:latin typeface="Arial"/>
                <a:cs typeface="Arial"/>
              </a:rPr>
              <a:t>β </a:t>
            </a:r>
            <a:r>
              <a:rPr lang="en-US" sz="4000" b="1" dirty="0">
                <a:latin typeface="Arial"/>
                <a:cs typeface="Arial"/>
              </a:rPr>
              <a:t>chain</a:t>
            </a:r>
            <a:r>
              <a:rPr lang="en-US" sz="3600" b="1" dirty="0">
                <a:latin typeface="Arial"/>
                <a:cs typeface="Arial"/>
              </a:rPr>
              <a:t> diversity (single chain analysis)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56D206F-9DFE-7E4B-9F3C-A425881A35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21197" y="14074339"/>
            <a:ext cx="2520000" cy="252000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7FF8235-B59B-354D-B8AA-DF2310D08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0415" y="14074339"/>
            <a:ext cx="2510419" cy="252000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628F8E7E-CC26-3E45-8535-1C1CAD52774A}"/>
              </a:ext>
            </a:extLst>
          </p:cNvPr>
          <p:cNvSpPr txBox="1"/>
          <p:nvPr/>
        </p:nvSpPr>
        <p:spPr>
          <a:xfrm>
            <a:off x="9460415" y="13468582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DAF1798-2CF5-0E4A-9126-FE55B548AB1B}"/>
              </a:ext>
            </a:extLst>
          </p:cNvPr>
          <p:cNvSpPr txBox="1"/>
          <p:nvPr/>
        </p:nvSpPr>
        <p:spPr>
          <a:xfrm>
            <a:off x="18003473" y="15057700"/>
            <a:ext cx="5756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V⍺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342C86D-3A40-CF4C-9CC6-CE8C2C7306D1}"/>
              </a:ext>
            </a:extLst>
          </p:cNvPr>
          <p:cNvSpPr txBox="1"/>
          <p:nvPr/>
        </p:nvSpPr>
        <p:spPr>
          <a:xfrm>
            <a:off x="18003473" y="18051187"/>
            <a:ext cx="57561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639A928-5D44-D44E-A2F1-0641536D8BF6}"/>
              </a:ext>
            </a:extLst>
          </p:cNvPr>
          <p:cNvSpPr txBox="1"/>
          <p:nvPr/>
        </p:nvSpPr>
        <p:spPr>
          <a:xfrm>
            <a:off x="10457362" y="15149489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212824D-9E57-F040-A5C0-822956C5A2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36016" y="14074339"/>
            <a:ext cx="2520000" cy="252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056C5C1A-A500-284B-872B-0853BDA207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0415" y="16869653"/>
            <a:ext cx="2510418" cy="2520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E3479BDB-C265-3B46-9E4E-036B359C17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21197" y="16869653"/>
            <a:ext cx="2520000" cy="2520000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71AF80E-22C9-3540-93AE-CB374880F1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40806" y="16869653"/>
            <a:ext cx="2510418" cy="2520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FD0FE48-502E-A040-94D5-6828B5DC62FB}"/>
              </a:ext>
            </a:extLst>
          </p:cNvPr>
          <p:cNvSpPr/>
          <p:nvPr/>
        </p:nvSpPr>
        <p:spPr>
          <a:xfrm>
            <a:off x="314373" y="12898037"/>
            <a:ext cx="8468273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Donut graphs representing alpha and beta chain repertoire of both PD-1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bystander and super-epitope dextramer</a:t>
            </a:r>
            <a:r>
              <a:rPr lang="en-AU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cells. Each segment is a TRAV or TRBV, and colours highlight conserved sequence identities across samples. There is a high diversity of both V⍺ and Vβ in the bystander cells compared to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populations, even across strains and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targets. This diversity is indicated in the centre of the graphs, with sequenced cells at the bottom of the sets of graphs. Some alpha and beta chains are highlighted, showing a level of chain conservation seen against the same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across two strains of mice. For example, TRAV16D/DV11 makes up 25.8-50.3% of cells responding to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S, but only 9.25% of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Dex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 shown in orange ochre.  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25AEC616-B3F0-6042-8CDC-490EFBB294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337302" y="14074339"/>
            <a:ext cx="2520000" cy="252000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E8BCD67B-C94C-414E-A80C-5414ACD3470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772237" y="16869653"/>
            <a:ext cx="2510418" cy="252000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CD03131-FDCB-E941-8F67-2778D30A7C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540362" y="16869653"/>
            <a:ext cx="2529617" cy="2520000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528BFCF-F567-8243-A2D4-979A21D887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27685" y="16869653"/>
            <a:ext cx="2529617" cy="25200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6319731-C51E-9F46-9C6E-0B7F10CCC22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53185" y="14074339"/>
            <a:ext cx="2520000" cy="2520000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8B75A880-5900-2649-B6F6-599C1958B1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8994530" y="16869653"/>
            <a:ext cx="2520000" cy="25200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D6AB307D-B3C4-E04B-80B5-72CD56E4F8CD}"/>
              </a:ext>
            </a:extLst>
          </p:cNvPr>
          <p:cNvSpPr txBox="1"/>
          <p:nvPr/>
        </p:nvSpPr>
        <p:spPr>
          <a:xfrm>
            <a:off x="433290" y="20187467"/>
            <a:ext cx="6980389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V⍺/Vβ pairing of </a:t>
            </a:r>
            <a:r>
              <a:rPr lang="en-US" sz="4000" b="1" dirty="0" err="1">
                <a:latin typeface="Arial"/>
                <a:cs typeface="Arial"/>
              </a:rPr>
              <a:t>Dex</a:t>
            </a:r>
            <a:r>
              <a:rPr lang="en-US" sz="4000" b="1" baseline="30000" dirty="0">
                <a:latin typeface="Arial"/>
                <a:cs typeface="Arial"/>
              </a:rPr>
              <a:t>+</a:t>
            </a:r>
            <a:r>
              <a:rPr lang="en-US" sz="4000" b="1" dirty="0">
                <a:latin typeface="Arial"/>
                <a:cs typeface="Arial"/>
              </a:rPr>
              <a:t> cells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B4B099C-0407-494D-B67C-9196EB077749}"/>
              </a:ext>
            </a:extLst>
          </p:cNvPr>
          <p:cNvSpPr txBox="1"/>
          <p:nvPr/>
        </p:nvSpPr>
        <p:spPr>
          <a:xfrm>
            <a:off x="12231254" y="13456782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A7D7906-4290-5246-A0B8-A3E59109BE71}"/>
              </a:ext>
            </a:extLst>
          </p:cNvPr>
          <p:cNvSpPr txBox="1"/>
          <p:nvPr/>
        </p:nvSpPr>
        <p:spPr>
          <a:xfrm>
            <a:off x="15021197" y="13457771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BALB/c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B93869-24C6-CB41-A0B7-BAFEB3EC7CD6}"/>
              </a:ext>
            </a:extLst>
          </p:cNvPr>
          <p:cNvSpPr txBox="1"/>
          <p:nvPr/>
        </p:nvSpPr>
        <p:spPr>
          <a:xfrm>
            <a:off x="21794881" y="13473882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5F37CD96-A02B-C240-A45B-FBC811283B2C}"/>
              </a:ext>
            </a:extLst>
          </p:cNvPr>
          <p:cNvSpPr txBox="1"/>
          <p:nvPr/>
        </p:nvSpPr>
        <p:spPr>
          <a:xfrm>
            <a:off x="24565720" y="13462082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73E7C9A-E942-5945-A73D-14E47CD9027B}"/>
              </a:ext>
            </a:extLst>
          </p:cNvPr>
          <p:cNvSpPr txBox="1"/>
          <p:nvPr/>
        </p:nvSpPr>
        <p:spPr>
          <a:xfrm>
            <a:off x="27355663" y="13463071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BALB/c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BCF87D2-4C5C-E545-A68B-89EC6D24E3D7}"/>
              </a:ext>
            </a:extLst>
          </p:cNvPr>
          <p:cNvSpPr txBox="1"/>
          <p:nvPr/>
        </p:nvSpPr>
        <p:spPr>
          <a:xfrm>
            <a:off x="18994530" y="13473882"/>
            <a:ext cx="2501639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AE19C3DA-DD1B-1844-84F1-6EA1E523784C}"/>
              </a:ext>
            </a:extLst>
          </p:cNvPr>
          <p:cNvSpPr txBox="1"/>
          <p:nvPr/>
        </p:nvSpPr>
        <p:spPr>
          <a:xfrm>
            <a:off x="9456172" y="12926374"/>
            <a:ext cx="8066664" cy="400110"/>
          </a:xfrm>
          <a:prstGeom prst="rect">
            <a:avLst/>
          </a:prstGeom>
          <a:solidFill>
            <a:srgbClr val="E2E1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PD-1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bystander cells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77B4A08-8F1B-3841-BAC2-A0AAE2C744AA}"/>
              </a:ext>
            </a:extLst>
          </p:cNvPr>
          <p:cNvSpPr txBox="1"/>
          <p:nvPr/>
        </p:nvSpPr>
        <p:spPr>
          <a:xfrm>
            <a:off x="18994114" y="12932089"/>
            <a:ext cx="10863188" cy="400110"/>
          </a:xfrm>
          <a:prstGeom prst="rect">
            <a:avLst/>
          </a:prstGeom>
          <a:solidFill>
            <a:srgbClr val="E2E1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Super-epitope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7997A5C-9B82-B64A-AF87-934E9E7227C7}"/>
              </a:ext>
            </a:extLst>
          </p:cNvPr>
          <p:cNvSpPr txBox="1"/>
          <p:nvPr/>
        </p:nvSpPr>
        <p:spPr>
          <a:xfrm>
            <a:off x="13235632" y="15135562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7A4E60A1-10E8-D542-9366-CDA5402E17EE}"/>
              </a:ext>
            </a:extLst>
          </p:cNvPr>
          <p:cNvSpPr txBox="1"/>
          <p:nvPr/>
        </p:nvSpPr>
        <p:spPr>
          <a:xfrm>
            <a:off x="16015121" y="15143334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902D12D-7461-0C43-9B87-A11FF1F84941}"/>
              </a:ext>
            </a:extLst>
          </p:cNvPr>
          <p:cNvSpPr txBox="1"/>
          <p:nvPr/>
        </p:nvSpPr>
        <p:spPr>
          <a:xfrm>
            <a:off x="10457362" y="17949622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63B1DCE-18EF-6449-9D15-2FE80E4AFF6A}"/>
              </a:ext>
            </a:extLst>
          </p:cNvPr>
          <p:cNvSpPr txBox="1"/>
          <p:nvPr/>
        </p:nvSpPr>
        <p:spPr>
          <a:xfrm>
            <a:off x="13235632" y="17935695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8268A202-7009-9245-9699-8D25AE975359}"/>
              </a:ext>
            </a:extLst>
          </p:cNvPr>
          <p:cNvSpPr txBox="1"/>
          <p:nvPr/>
        </p:nvSpPr>
        <p:spPr>
          <a:xfrm>
            <a:off x="16015121" y="17943467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29A25A8-6EAD-8048-BA8A-6FBEA250DBD1}"/>
              </a:ext>
            </a:extLst>
          </p:cNvPr>
          <p:cNvSpPr txBox="1"/>
          <p:nvPr/>
        </p:nvSpPr>
        <p:spPr>
          <a:xfrm>
            <a:off x="10006783" y="19475644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n=123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3048731-6B1B-3C4B-AB40-48800EEC41F0}"/>
              </a:ext>
            </a:extLst>
          </p:cNvPr>
          <p:cNvSpPr txBox="1"/>
          <p:nvPr/>
        </p:nvSpPr>
        <p:spPr>
          <a:xfrm>
            <a:off x="12791564" y="19481764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n=116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7B8BFCE-9D5A-3748-9AB6-F0A0F272119E}"/>
              </a:ext>
            </a:extLst>
          </p:cNvPr>
          <p:cNvSpPr txBox="1"/>
          <p:nvPr/>
        </p:nvSpPr>
        <p:spPr>
          <a:xfrm>
            <a:off x="15627835" y="19475644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n=120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0FB84E83-4298-3D46-9E14-32FE298091D7}"/>
              </a:ext>
            </a:extLst>
          </p:cNvPr>
          <p:cNvSpPr txBox="1"/>
          <p:nvPr/>
        </p:nvSpPr>
        <p:spPr>
          <a:xfrm>
            <a:off x="22795463" y="15175001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842F3B3D-AF00-304E-9D63-4004C01380C3}"/>
              </a:ext>
            </a:extLst>
          </p:cNvPr>
          <p:cNvSpPr txBox="1"/>
          <p:nvPr/>
        </p:nvSpPr>
        <p:spPr>
          <a:xfrm>
            <a:off x="25573733" y="15161074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3E0C5BC-BE8D-FC4B-B36B-8AB10653CEBF}"/>
              </a:ext>
            </a:extLst>
          </p:cNvPr>
          <p:cNvSpPr txBox="1"/>
          <p:nvPr/>
        </p:nvSpPr>
        <p:spPr>
          <a:xfrm>
            <a:off x="28353222" y="15168846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1803679-8793-484F-9C55-6D938801B342}"/>
              </a:ext>
            </a:extLst>
          </p:cNvPr>
          <p:cNvSpPr txBox="1"/>
          <p:nvPr/>
        </p:nvSpPr>
        <p:spPr>
          <a:xfrm>
            <a:off x="22795463" y="17975134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AB453DD6-3DDF-5849-9332-FD9CC3FCDC68}"/>
              </a:ext>
            </a:extLst>
          </p:cNvPr>
          <p:cNvSpPr txBox="1"/>
          <p:nvPr/>
        </p:nvSpPr>
        <p:spPr>
          <a:xfrm>
            <a:off x="25573733" y="17961207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6407E44F-BD11-E549-BBD4-CAE022A87247}"/>
              </a:ext>
            </a:extLst>
          </p:cNvPr>
          <p:cNvSpPr txBox="1"/>
          <p:nvPr/>
        </p:nvSpPr>
        <p:spPr>
          <a:xfrm>
            <a:off x="28353222" y="17968979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C1EF184-1B68-5044-AA57-CECD3B548C48}"/>
              </a:ext>
            </a:extLst>
          </p:cNvPr>
          <p:cNvSpPr txBox="1"/>
          <p:nvPr/>
        </p:nvSpPr>
        <p:spPr>
          <a:xfrm>
            <a:off x="19963073" y="15126953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6742B54-BEB5-B74C-A5E9-4865B05E7A3F}"/>
              </a:ext>
            </a:extLst>
          </p:cNvPr>
          <p:cNvSpPr txBox="1"/>
          <p:nvPr/>
        </p:nvSpPr>
        <p:spPr>
          <a:xfrm>
            <a:off x="19963073" y="17927086"/>
            <a:ext cx="507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1241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B0A669D-EE4C-FB45-BF44-76AE0AF28AAE}"/>
              </a:ext>
            </a:extLst>
          </p:cNvPr>
          <p:cNvSpPr txBox="1"/>
          <p:nvPr/>
        </p:nvSpPr>
        <p:spPr>
          <a:xfrm>
            <a:off x="22341536" y="19482515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n=183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6D74DEF-A457-B946-AEEE-DCB676E056DB}"/>
              </a:ext>
            </a:extLst>
          </p:cNvPr>
          <p:cNvSpPr txBox="1"/>
          <p:nvPr/>
        </p:nvSpPr>
        <p:spPr>
          <a:xfrm>
            <a:off x="25126317" y="19488635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n=155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B84D5C5-427B-6842-93D7-98BE4F82BAC0}"/>
              </a:ext>
            </a:extLst>
          </p:cNvPr>
          <p:cNvSpPr txBox="1"/>
          <p:nvPr/>
        </p:nvSpPr>
        <p:spPr>
          <a:xfrm>
            <a:off x="27962588" y="19482515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n=160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F4A1C281-96FE-644C-B13C-B9058E0E1976}"/>
              </a:ext>
            </a:extLst>
          </p:cNvPr>
          <p:cNvSpPr txBox="1"/>
          <p:nvPr/>
        </p:nvSpPr>
        <p:spPr>
          <a:xfrm>
            <a:off x="19512493" y="19475644"/>
            <a:ext cx="1408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n=54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50AE24D2-C629-CD45-BFC5-CB80E8440FD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768131" y="14063780"/>
            <a:ext cx="2520937" cy="2530559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34DDCC63-2B7C-8546-9F7B-FCFF864D0BFB}"/>
              </a:ext>
            </a:extLst>
          </p:cNvPr>
          <p:cNvSpPr txBox="1"/>
          <p:nvPr/>
        </p:nvSpPr>
        <p:spPr>
          <a:xfrm>
            <a:off x="18161226" y="18856134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AC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TRBV3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8A85016-7647-2447-ACA3-B2546F48F0F4}"/>
              </a:ext>
            </a:extLst>
          </p:cNvPr>
          <p:cNvSpPr txBox="1"/>
          <p:nvPr/>
        </p:nvSpPr>
        <p:spPr>
          <a:xfrm>
            <a:off x="23925603" y="19113183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148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TRBV13-2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806A23F-A5A0-9F4A-8DCC-F5914158F79F}"/>
              </a:ext>
            </a:extLst>
          </p:cNvPr>
          <p:cNvSpPr txBox="1"/>
          <p:nvPr/>
        </p:nvSpPr>
        <p:spPr>
          <a:xfrm>
            <a:off x="25912583" y="16610705"/>
            <a:ext cx="1280820" cy="372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4E98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TRBV13-1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ECD1D25-C4CF-8E4F-BDA3-0A4584D795DD}"/>
              </a:ext>
            </a:extLst>
          </p:cNvPr>
          <p:cNvSpPr txBox="1"/>
          <p:nvPr/>
        </p:nvSpPr>
        <p:spPr>
          <a:xfrm>
            <a:off x="26599880" y="16949535"/>
            <a:ext cx="1408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91BDE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TRBV13-3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32015731-EEC7-E04D-816D-601DF0C79EF9}"/>
              </a:ext>
            </a:extLst>
          </p:cNvPr>
          <p:cNvSpPr txBox="1"/>
          <p:nvPr/>
        </p:nvSpPr>
        <p:spPr>
          <a:xfrm>
            <a:off x="20612728" y="13991651"/>
            <a:ext cx="12808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B51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TRAV3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57547F5-D51B-404B-9F82-604A8FEA26F0}"/>
              </a:ext>
            </a:extLst>
          </p:cNvPr>
          <p:cNvSpPr txBox="1"/>
          <p:nvPr/>
        </p:nvSpPr>
        <p:spPr>
          <a:xfrm>
            <a:off x="21213327" y="16476193"/>
            <a:ext cx="168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E547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TRAV16D/DV11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843290D-EA6A-5A4D-A253-C6F905F89A52}"/>
              </a:ext>
            </a:extLst>
          </p:cNvPr>
          <p:cNvSpPr txBox="1"/>
          <p:nvPr/>
        </p:nvSpPr>
        <p:spPr>
          <a:xfrm>
            <a:off x="28485759" y="13823879"/>
            <a:ext cx="1683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B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TRAV12D-2</a:t>
            </a:r>
          </a:p>
        </p:txBody>
      </p:sp>
      <p:pic>
        <p:nvPicPr>
          <p:cNvPr id="131" name="Picture 130">
            <a:extLst>
              <a:ext uri="{FF2B5EF4-FFF2-40B4-BE49-F238E27FC236}">
                <a16:creationId xmlns:a16="http://schemas.microsoft.com/office/drawing/2014/main" id="{D2EF7F12-932B-254E-AB98-8ED29681FDA3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3987" t="3995" r="4174" b="4358"/>
          <a:stretch/>
        </p:blipFill>
        <p:spPr>
          <a:xfrm>
            <a:off x="394140" y="21613666"/>
            <a:ext cx="3246843" cy="3240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0C76025-E071-0045-A335-C77AD6C5C5A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4314" t="4279" r="4892" b="4086"/>
          <a:stretch/>
        </p:blipFill>
        <p:spPr>
          <a:xfrm>
            <a:off x="4265757" y="26250636"/>
            <a:ext cx="3210290" cy="32400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B685C649-016D-2A4F-9628-E214D4868E5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872" t="4003" r="4258" b="4108"/>
          <a:stretch/>
        </p:blipFill>
        <p:spPr>
          <a:xfrm>
            <a:off x="4178153" y="21613666"/>
            <a:ext cx="3239328" cy="3240000"/>
          </a:xfrm>
          <a:prstGeom prst="rect">
            <a:avLst/>
          </a:prstGeom>
        </p:spPr>
      </p:pic>
      <p:pic>
        <p:nvPicPr>
          <p:cNvPr id="148" name="Picture 2">
            <a:extLst>
              <a:ext uri="{FF2B5EF4-FFF2-40B4-BE49-F238E27FC236}">
                <a16:creationId xmlns:a16="http://schemas.microsoft.com/office/drawing/2014/main" id="{30189E2F-C2BA-E54F-9469-37F57D33D5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 t="5251" r="5592" b="5251"/>
          <a:stretch/>
        </p:blipFill>
        <p:spPr bwMode="auto">
          <a:xfrm>
            <a:off x="336029" y="26258916"/>
            <a:ext cx="324684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" name="TextBox 149">
            <a:extLst>
              <a:ext uri="{FF2B5EF4-FFF2-40B4-BE49-F238E27FC236}">
                <a16:creationId xmlns:a16="http://schemas.microsoft.com/office/drawing/2014/main" id="{05A937B8-7D06-3A47-AA0F-C598FBACDA72}"/>
              </a:ext>
            </a:extLst>
          </p:cNvPr>
          <p:cNvSpPr txBox="1"/>
          <p:nvPr/>
        </p:nvSpPr>
        <p:spPr>
          <a:xfrm>
            <a:off x="394140" y="21170325"/>
            <a:ext cx="324684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45EF98E-848D-0148-B7F8-37A713AB8976}"/>
              </a:ext>
            </a:extLst>
          </p:cNvPr>
          <p:cNvSpPr txBox="1"/>
          <p:nvPr/>
        </p:nvSpPr>
        <p:spPr>
          <a:xfrm>
            <a:off x="4194584" y="21170325"/>
            <a:ext cx="32228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BCE2FCA-E700-5447-A275-6482633FB340}"/>
              </a:ext>
            </a:extLst>
          </p:cNvPr>
          <p:cNvSpPr txBox="1"/>
          <p:nvPr/>
        </p:nvSpPr>
        <p:spPr>
          <a:xfrm>
            <a:off x="4265758" y="25807295"/>
            <a:ext cx="32228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BALB/c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02CF3312-347C-7347-B4D9-E9D728802155}"/>
              </a:ext>
            </a:extLst>
          </p:cNvPr>
          <p:cNvSpPr txBox="1"/>
          <p:nvPr/>
        </p:nvSpPr>
        <p:spPr>
          <a:xfrm>
            <a:off x="394116" y="25815575"/>
            <a:ext cx="31723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8A9C3E08-7079-FD42-AE0B-9BF15D3BBC88}"/>
              </a:ext>
            </a:extLst>
          </p:cNvPr>
          <p:cNvSpPr txBox="1"/>
          <p:nvPr/>
        </p:nvSpPr>
        <p:spPr>
          <a:xfrm>
            <a:off x="8062567" y="20185943"/>
            <a:ext cx="2179562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CDR3a/b diversity of </a:t>
            </a:r>
            <a:r>
              <a:rPr lang="en-US" sz="4000" b="1" dirty="0" err="1">
                <a:latin typeface="Arial"/>
                <a:cs typeface="Arial"/>
              </a:rPr>
              <a:t>Dex</a:t>
            </a:r>
            <a:r>
              <a:rPr lang="en-US" sz="4000" b="1" baseline="30000" dirty="0">
                <a:latin typeface="Arial"/>
                <a:cs typeface="Arial"/>
              </a:rPr>
              <a:t>+</a:t>
            </a:r>
            <a:r>
              <a:rPr lang="en-US" sz="4000" b="1" dirty="0">
                <a:latin typeface="Arial"/>
                <a:cs typeface="Arial"/>
              </a:rPr>
              <a:t> cells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3189F06-96E5-064C-9BF1-16C776D0E3E5}"/>
              </a:ext>
            </a:extLst>
          </p:cNvPr>
          <p:cNvSpPr txBox="1"/>
          <p:nvPr/>
        </p:nvSpPr>
        <p:spPr>
          <a:xfrm>
            <a:off x="447363" y="24862353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pairings from n=183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5ECCD826-06E6-A048-8224-F3EB2782F4E9}"/>
              </a:ext>
            </a:extLst>
          </p:cNvPr>
          <p:cNvSpPr txBox="1"/>
          <p:nvPr/>
        </p:nvSpPr>
        <p:spPr>
          <a:xfrm>
            <a:off x="453792" y="29507603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pairings from n=54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303A0525-E4DA-7042-B841-170816B74D9D}"/>
              </a:ext>
            </a:extLst>
          </p:cNvPr>
          <p:cNvSpPr txBox="1"/>
          <p:nvPr/>
        </p:nvSpPr>
        <p:spPr>
          <a:xfrm>
            <a:off x="4166836" y="24862353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 pairings from n=155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80975D4-2B1D-504F-AEDA-0E19DD9DA0DD}"/>
              </a:ext>
            </a:extLst>
          </p:cNvPr>
          <p:cNvSpPr txBox="1"/>
          <p:nvPr/>
        </p:nvSpPr>
        <p:spPr>
          <a:xfrm>
            <a:off x="4197415" y="29499323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pairings from n=160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B751343-599C-3240-A696-4041023639CC}"/>
              </a:ext>
            </a:extLst>
          </p:cNvPr>
          <p:cNvSpPr/>
          <p:nvPr/>
        </p:nvSpPr>
        <p:spPr>
          <a:xfrm>
            <a:off x="393699" y="30082072"/>
            <a:ext cx="70949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Circos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plots illustrate V⍺ and Vβ pairing across the samples, revealing strong pairing preferences. The shades of blue represent the top 3 more abundant Vβ chains, and orange the top V⍺ chains.</a:t>
            </a:r>
          </a:p>
        </p:txBody>
      </p:sp>
      <p:pic>
        <p:nvPicPr>
          <p:cNvPr id="164" name="Picture 2">
            <a:extLst>
              <a:ext uri="{FF2B5EF4-FFF2-40B4-BE49-F238E27FC236}">
                <a16:creationId xmlns:a16="http://schemas.microsoft.com/office/drawing/2014/main" id="{46B8A5BB-6810-6D4E-A5D0-DEC5184B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2173962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12">
            <a:extLst>
              <a:ext uri="{FF2B5EF4-FFF2-40B4-BE49-F238E27FC236}">
                <a16:creationId xmlns:a16="http://schemas.microsoft.com/office/drawing/2014/main" id="{D6FC6381-CE75-3E4C-BC4E-3B7EE1734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21739622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16">
            <a:extLst>
              <a:ext uri="{FF2B5EF4-FFF2-40B4-BE49-F238E27FC236}">
                <a16:creationId xmlns:a16="http://schemas.microsoft.com/office/drawing/2014/main" id="{72A72AE7-D8DF-2246-869B-17E3AB68C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372" y="21739622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8">
            <a:extLst>
              <a:ext uri="{FF2B5EF4-FFF2-40B4-BE49-F238E27FC236}">
                <a16:creationId xmlns:a16="http://schemas.microsoft.com/office/drawing/2014/main" id="{E9EB9E37-5B7B-324E-B3AE-EEAB0A54B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24943200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8" name="Picture 167">
            <a:extLst>
              <a:ext uri="{FF2B5EF4-FFF2-40B4-BE49-F238E27FC236}">
                <a16:creationId xmlns:a16="http://schemas.microsoft.com/office/drawing/2014/main" id="{46D3E8AB-DA8E-8A4D-A842-31D57616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24943200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4">
            <a:extLst>
              <a:ext uri="{FF2B5EF4-FFF2-40B4-BE49-F238E27FC236}">
                <a16:creationId xmlns:a16="http://schemas.microsoft.com/office/drawing/2014/main" id="{D860F517-FB6E-FA45-AD83-4FD31D0A6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2280748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6">
            <a:extLst>
              <a:ext uri="{FF2B5EF4-FFF2-40B4-BE49-F238E27FC236}">
                <a16:creationId xmlns:a16="http://schemas.microsoft.com/office/drawing/2014/main" id="{1D099704-E519-6348-B41D-ED7130AFB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2387534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10">
            <a:extLst>
              <a:ext uri="{FF2B5EF4-FFF2-40B4-BE49-F238E27FC236}">
                <a16:creationId xmlns:a16="http://schemas.microsoft.com/office/drawing/2014/main" id="{D3C3C993-1919-6C46-9642-D0D7C2FEB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4963" y="2280748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id="{1BD98326-4A11-0140-A24D-2CFCB4E2C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23875340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1" name="Picture 18">
            <a:extLst>
              <a:ext uri="{FF2B5EF4-FFF2-40B4-BE49-F238E27FC236}">
                <a16:creationId xmlns:a16="http://schemas.microsoft.com/office/drawing/2014/main" id="{0CB4D534-AD4D-F54A-93FB-48ED1AFD1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376" y="2280748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2" name="Picture 20">
            <a:extLst>
              <a:ext uri="{FF2B5EF4-FFF2-40B4-BE49-F238E27FC236}">
                <a16:creationId xmlns:a16="http://schemas.microsoft.com/office/drawing/2014/main" id="{FF26187C-DDF0-7949-82A5-8505AEF8E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376" y="23873763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2">
            <a:extLst>
              <a:ext uri="{FF2B5EF4-FFF2-40B4-BE49-F238E27FC236}">
                <a16:creationId xmlns:a16="http://schemas.microsoft.com/office/drawing/2014/main" id="{1D8124D7-23DA-984D-B83C-8270FD529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530" y="22806759"/>
            <a:ext cx="3064671" cy="84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" name="Picture 2">
            <a:extLst>
              <a:ext uri="{FF2B5EF4-FFF2-40B4-BE49-F238E27FC236}">
                <a16:creationId xmlns:a16="http://schemas.microsoft.com/office/drawing/2014/main" id="{D29144C7-3074-C540-AAA7-03BA560A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531" y="23870806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7" name="Picture 8">
            <a:extLst>
              <a:ext uri="{FF2B5EF4-FFF2-40B4-BE49-F238E27FC236}">
                <a16:creationId xmlns:a16="http://schemas.microsoft.com/office/drawing/2014/main" id="{CFC90382-42A2-F04F-838B-F706B23D9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31338255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8" name="Picture 2">
            <a:extLst>
              <a:ext uri="{FF2B5EF4-FFF2-40B4-BE49-F238E27FC236}">
                <a16:creationId xmlns:a16="http://schemas.microsoft.com/office/drawing/2014/main" id="{35FE701B-10BA-3548-918E-5C85C2AE1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2810504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2">
            <a:extLst>
              <a:ext uri="{FF2B5EF4-FFF2-40B4-BE49-F238E27FC236}">
                <a16:creationId xmlns:a16="http://schemas.microsoft.com/office/drawing/2014/main" id="{DF7347C6-0893-ED4F-B485-47F4DAAD7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2810504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20">
            <a:extLst>
              <a:ext uri="{FF2B5EF4-FFF2-40B4-BE49-F238E27FC236}">
                <a16:creationId xmlns:a16="http://schemas.microsoft.com/office/drawing/2014/main" id="{4760ABAC-FE9C-5749-8FC8-08AE64023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878" y="28105041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9" name="Picture 26">
            <a:extLst>
              <a:ext uri="{FF2B5EF4-FFF2-40B4-BE49-F238E27FC236}">
                <a16:creationId xmlns:a16="http://schemas.microsoft.com/office/drawing/2014/main" id="{8E82289F-C05D-7A40-B2DD-463898D0E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882" y="31338255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0" name="Picture 10">
            <a:extLst>
              <a:ext uri="{FF2B5EF4-FFF2-40B4-BE49-F238E27FC236}">
                <a16:creationId xmlns:a16="http://schemas.microsoft.com/office/drawing/2014/main" id="{AF0B4702-F4CD-0B41-8F5A-AC252333E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27108159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1" name="Picture 18">
            <a:extLst>
              <a:ext uri="{FF2B5EF4-FFF2-40B4-BE49-F238E27FC236}">
                <a16:creationId xmlns:a16="http://schemas.microsoft.com/office/drawing/2014/main" id="{125AD3A6-B76C-EE4A-B7CB-114BF9F66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882" y="27108159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2" name="Picture 4">
            <a:extLst>
              <a:ext uri="{FF2B5EF4-FFF2-40B4-BE49-F238E27FC236}">
                <a16:creationId xmlns:a16="http://schemas.microsoft.com/office/drawing/2014/main" id="{985D3E9A-E754-E742-9818-3320089BC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29101923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3" name="Picture 6">
            <a:extLst>
              <a:ext uri="{FF2B5EF4-FFF2-40B4-BE49-F238E27FC236}">
                <a16:creationId xmlns:a16="http://schemas.microsoft.com/office/drawing/2014/main" id="{9CB3769E-E728-B241-BCA2-C65FE2580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942" y="30098805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4" name="Picture 14">
            <a:extLst>
              <a:ext uri="{FF2B5EF4-FFF2-40B4-BE49-F238E27FC236}">
                <a16:creationId xmlns:a16="http://schemas.microsoft.com/office/drawing/2014/main" id="{8EF7B1FD-7743-DE47-960D-1E356C7BC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29101923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16">
            <a:extLst>
              <a:ext uri="{FF2B5EF4-FFF2-40B4-BE49-F238E27FC236}">
                <a16:creationId xmlns:a16="http://schemas.microsoft.com/office/drawing/2014/main" id="{E4BF5F10-A9C0-8A42-A51C-362E48766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813" y="30098805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2">
            <a:extLst>
              <a:ext uri="{FF2B5EF4-FFF2-40B4-BE49-F238E27FC236}">
                <a16:creationId xmlns:a16="http://schemas.microsoft.com/office/drawing/2014/main" id="{57881053-2ECA-2849-9B6C-66DD5A9DD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882" y="29101923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7" name="Picture 24">
            <a:extLst>
              <a:ext uri="{FF2B5EF4-FFF2-40B4-BE49-F238E27FC236}">
                <a16:creationId xmlns:a16="http://schemas.microsoft.com/office/drawing/2014/main" id="{8DA19A14-F4B5-AB4C-9111-4DB14720A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8882" y="30098805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" name="Picture 4">
            <a:extLst>
              <a:ext uri="{FF2B5EF4-FFF2-40B4-BE49-F238E27FC236}">
                <a16:creationId xmlns:a16="http://schemas.microsoft.com/office/drawing/2014/main" id="{F287D307-5610-0246-B031-408E7A93A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86" y="29101923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" name="Picture 6">
            <a:extLst>
              <a:ext uri="{FF2B5EF4-FFF2-40B4-BE49-F238E27FC236}">
                <a16:creationId xmlns:a16="http://schemas.microsoft.com/office/drawing/2014/main" id="{F0CD2762-8070-6D4D-9A0E-0E7269489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2586" y="30098805"/>
            <a:ext cx="3062062" cy="84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A3F46BFE-32D2-9142-B781-A495B9EDA7AC}"/>
              </a:ext>
            </a:extLst>
          </p:cNvPr>
          <p:cNvSpPr txBox="1"/>
          <p:nvPr/>
        </p:nvSpPr>
        <p:spPr>
          <a:xfrm>
            <a:off x="18931286" y="21115802"/>
            <a:ext cx="291171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12155B25-AE23-254B-843B-D89B22437EE7}"/>
              </a:ext>
            </a:extLst>
          </p:cNvPr>
          <p:cNvSpPr txBox="1"/>
          <p:nvPr/>
        </p:nvSpPr>
        <p:spPr>
          <a:xfrm>
            <a:off x="22241092" y="21115802"/>
            <a:ext cx="291171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107CA8B7-D2BC-BF46-8222-1E3C1AEB005E}"/>
              </a:ext>
            </a:extLst>
          </p:cNvPr>
          <p:cNvSpPr txBox="1"/>
          <p:nvPr/>
        </p:nvSpPr>
        <p:spPr>
          <a:xfrm>
            <a:off x="25709449" y="21115802"/>
            <a:ext cx="286905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BALB/c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3C7422B8-A4C5-2049-9526-5936441C3E72}"/>
              </a:ext>
            </a:extLst>
          </p:cNvPr>
          <p:cNvSpPr txBox="1"/>
          <p:nvPr/>
        </p:nvSpPr>
        <p:spPr>
          <a:xfrm>
            <a:off x="15328880" y="21115802"/>
            <a:ext cx="30457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AAF07F7B-5E63-EE40-8A46-8FD28158D06E}"/>
              </a:ext>
            </a:extLst>
          </p:cNvPr>
          <p:cNvSpPr txBox="1"/>
          <p:nvPr/>
        </p:nvSpPr>
        <p:spPr>
          <a:xfrm>
            <a:off x="28766829" y="21115802"/>
            <a:ext cx="107649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CDR3a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66B9AED0-A908-AE47-8A24-92FB3BDF8058}"/>
              </a:ext>
            </a:extLst>
          </p:cNvPr>
          <p:cNvSpPr txBox="1"/>
          <p:nvPr/>
        </p:nvSpPr>
        <p:spPr>
          <a:xfrm>
            <a:off x="28766829" y="26442561"/>
            <a:ext cx="1076491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CDR3b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91ED5FC9-ADE8-0948-BC90-847C04C33F82}"/>
              </a:ext>
            </a:extLst>
          </p:cNvPr>
          <p:cNvSpPr txBox="1"/>
          <p:nvPr/>
        </p:nvSpPr>
        <p:spPr>
          <a:xfrm>
            <a:off x="18940146" y="26442561"/>
            <a:ext cx="291171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7CC77F18-E75C-6642-ABB9-85ED3CD44DFB}"/>
              </a:ext>
            </a:extLst>
          </p:cNvPr>
          <p:cNvSpPr txBox="1"/>
          <p:nvPr/>
        </p:nvSpPr>
        <p:spPr>
          <a:xfrm>
            <a:off x="22249952" y="26442561"/>
            <a:ext cx="291171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37" name="TextBox 236">
            <a:extLst>
              <a:ext uri="{FF2B5EF4-FFF2-40B4-BE49-F238E27FC236}">
                <a16:creationId xmlns:a16="http://schemas.microsoft.com/office/drawing/2014/main" id="{6636D5F6-6BDC-D84B-9CD2-790A39F79496}"/>
              </a:ext>
            </a:extLst>
          </p:cNvPr>
          <p:cNvSpPr txBox="1"/>
          <p:nvPr/>
        </p:nvSpPr>
        <p:spPr>
          <a:xfrm>
            <a:off x="25718309" y="26442561"/>
            <a:ext cx="286905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BALB/c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A6B98A88-87D1-484A-951E-D8438097DD59}"/>
              </a:ext>
            </a:extLst>
          </p:cNvPr>
          <p:cNvSpPr txBox="1"/>
          <p:nvPr/>
        </p:nvSpPr>
        <p:spPr>
          <a:xfrm>
            <a:off x="15337740" y="26442561"/>
            <a:ext cx="304576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239" name="Rounded Rectangle 238">
            <a:extLst>
              <a:ext uri="{FF2B5EF4-FFF2-40B4-BE49-F238E27FC236}">
                <a16:creationId xmlns:a16="http://schemas.microsoft.com/office/drawing/2014/main" id="{64E7477B-A634-B641-B7D1-6CB2416FCD05}"/>
              </a:ext>
            </a:extLst>
          </p:cNvPr>
          <p:cNvSpPr/>
          <p:nvPr/>
        </p:nvSpPr>
        <p:spPr>
          <a:xfrm>
            <a:off x="18827953" y="21687707"/>
            <a:ext cx="6529933" cy="930142"/>
          </a:xfrm>
          <a:prstGeom prst="roundRect">
            <a:avLst/>
          </a:prstGeom>
          <a:noFill/>
          <a:ln w="38100">
            <a:solidFill>
              <a:srgbClr val="FFB8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ounded Rectangle 239">
            <a:extLst>
              <a:ext uri="{FF2B5EF4-FFF2-40B4-BE49-F238E27FC236}">
                <a16:creationId xmlns:a16="http://schemas.microsoft.com/office/drawing/2014/main" id="{0C790784-2BA6-FE44-8802-FB913827BB19}"/>
              </a:ext>
            </a:extLst>
          </p:cNvPr>
          <p:cNvSpPr/>
          <p:nvPr/>
        </p:nvSpPr>
        <p:spPr>
          <a:xfrm>
            <a:off x="18827953" y="24901414"/>
            <a:ext cx="6529933" cy="930142"/>
          </a:xfrm>
          <a:prstGeom prst="roundRect">
            <a:avLst/>
          </a:prstGeom>
          <a:noFill/>
          <a:ln w="38100">
            <a:solidFill>
              <a:srgbClr val="E5472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DF60DB61-D0E5-BE41-A612-27EF8101986B}"/>
              </a:ext>
            </a:extLst>
          </p:cNvPr>
          <p:cNvSpPr txBox="1"/>
          <p:nvPr/>
        </p:nvSpPr>
        <p:spPr>
          <a:xfrm>
            <a:off x="20029039" y="21541298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B8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BB8EC55-7CE3-8442-8753-2D71B636E0C7}"/>
              </a:ext>
            </a:extLst>
          </p:cNvPr>
          <p:cNvSpPr txBox="1"/>
          <p:nvPr/>
        </p:nvSpPr>
        <p:spPr>
          <a:xfrm>
            <a:off x="23525972" y="21541298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B8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5C1EA735-5348-1745-89B1-D1F916BBC1C8}"/>
              </a:ext>
            </a:extLst>
          </p:cNvPr>
          <p:cNvSpPr txBox="1"/>
          <p:nvPr/>
        </p:nvSpPr>
        <p:spPr>
          <a:xfrm>
            <a:off x="20085029" y="24677687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E547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D5191DFC-D6D8-3E4A-AFCE-AC66D409A601}"/>
              </a:ext>
            </a:extLst>
          </p:cNvPr>
          <p:cNvSpPr txBox="1"/>
          <p:nvPr/>
        </p:nvSpPr>
        <p:spPr>
          <a:xfrm>
            <a:off x="23581962" y="24677687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E5472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E64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A6EFB19B-5A7D-954F-A821-5C61D3133AFA}"/>
              </a:ext>
            </a:extLst>
          </p:cNvPr>
          <p:cNvSpPr/>
          <p:nvPr/>
        </p:nvSpPr>
        <p:spPr>
          <a:xfrm>
            <a:off x="22271395" y="27043103"/>
            <a:ext cx="6609545" cy="930142"/>
          </a:xfrm>
          <a:prstGeom prst="roundRect">
            <a:avLst/>
          </a:prstGeom>
          <a:noFill/>
          <a:ln w="38100">
            <a:solidFill>
              <a:srgbClr val="0148A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ounded Rectangle 245">
            <a:extLst>
              <a:ext uri="{FF2B5EF4-FFF2-40B4-BE49-F238E27FC236}">
                <a16:creationId xmlns:a16="http://schemas.microsoft.com/office/drawing/2014/main" id="{2842BA48-0312-5A4D-A10E-01B1E5CA8E9E}"/>
              </a:ext>
            </a:extLst>
          </p:cNvPr>
          <p:cNvSpPr/>
          <p:nvPr/>
        </p:nvSpPr>
        <p:spPr>
          <a:xfrm>
            <a:off x="18742540" y="29008534"/>
            <a:ext cx="6609545" cy="930142"/>
          </a:xfrm>
          <a:prstGeom prst="roundRect">
            <a:avLst/>
          </a:prstGeom>
          <a:noFill/>
          <a:ln w="38100">
            <a:solidFill>
              <a:srgbClr val="4E98D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ounded Rectangle 246">
            <a:extLst>
              <a:ext uri="{FF2B5EF4-FFF2-40B4-BE49-F238E27FC236}">
                <a16:creationId xmlns:a16="http://schemas.microsoft.com/office/drawing/2014/main" id="{AC621763-12C6-284C-BD24-0C2C96282A21}"/>
              </a:ext>
            </a:extLst>
          </p:cNvPr>
          <p:cNvSpPr/>
          <p:nvPr/>
        </p:nvSpPr>
        <p:spPr>
          <a:xfrm>
            <a:off x="18750185" y="31254683"/>
            <a:ext cx="3143363" cy="930142"/>
          </a:xfrm>
          <a:prstGeom prst="roundRect">
            <a:avLst/>
          </a:prstGeom>
          <a:noFill/>
          <a:ln w="38100">
            <a:solidFill>
              <a:srgbClr val="91BDE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4A24142-5AF6-F84F-A881-5BFA508AC327}"/>
              </a:ext>
            </a:extLst>
          </p:cNvPr>
          <p:cNvSpPr txBox="1"/>
          <p:nvPr/>
        </p:nvSpPr>
        <p:spPr>
          <a:xfrm>
            <a:off x="23519279" y="26840219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148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CA86B188-3DE8-D540-93B8-5310DB4F1E74}"/>
              </a:ext>
            </a:extLst>
          </p:cNvPr>
          <p:cNvSpPr txBox="1"/>
          <p:nvPr/>
        </p:nvSpPr>
        <p:spPr>
          <a:xfrm>
            <a:off x="27101791" y="26840219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148A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0" name="TextBox 249">
            <a:extLst>
              <a:ext uri="{FF2B5EF4-FFF2-40B4-BE49-F238E27FC236}">
                <a16:creationId xmlns:a16="http://schemas.microsoft.com/office/drawing/2014/main" id="{9492E7F6-A2AE-3F4D-8693-6B58EC1F5F74}"/>
              </a:ext>
            </a:extLst>
          </p:cNvPr>
          <p:cNvSpPr txBox="1"/>
          <p:nvPr/>
        </p:nvSpPr>
        <p:spPr>
          <a:xfrm>
            <a:off x="20006751" y="28818825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4E98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</a:t>
            </a: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57D4E5B9-9501-7245-8240-647CFF39DBCE}"/>
              </a:ext>
            </a:extLst>
          </p:cNvPr>
          <p:cNvSpPr txBox="1"/>
          <p:nvPr/>
        </p:nvSpPr>
        <p:spPr>
          <a:xfrm>
            <a:off x="23589263" y="28818825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4E98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7E39C1B7-5657-3F43-993F-8C57F5EA496F}"/>
              </a:ext>
            </a:extLst>
          </p:cNvPr>
          <p:cNvSpPr txBox="1"/>
          <p:nvPr/>
        </p:nvSpPr>
        <p:spPr>
          <a:xfrm>
            <a:off x="20058101" y="31066159"/>
            <a:ext cx="507743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91BDE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253" name="TextBox 252">
            <a:extLst>
              <a:ext uri="{FF2B5EF4-FFF2-40B4-BE49-F238E27FC236}">
                <a16:creationId xmlns:a16="http://schemas.microsoft.com/office/drawing/2014/main" id="{59AE8B0E-37BC-1E45-99DE-FB32AFA36277}"/>
              </a:ext>
            </a:extLst>
          </p:cNvPr>
          <p:cNvSpPr txBox="1"/>
          <p:nvPr/>
        </p:nvSpPr>
        <p:spPr>
          <a:xfrm>
            <a:off x="28961893" y="21915123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12aa</a:t>
            </a: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EB926B6A-A3EF-8B41-AB81-EDEEFC909A28}"/>
              </a:ext>
            </a:extLst>
          </p:cNvPr>
          <p:cNvSpPr txBox="1"/>
          <p:nvPr/>
        </p:nvSpPr>
        <p:spPr>
          <a:xfrm>
            <a:off x="28961893" y="23094431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13aa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BDC710B4-6473-6A40-8C06-3D9A5273C1FC}"/>
              </a:ext>
            </a:extLst>
          </p:cNvPr>
          <p:cNvSpPr txBox="1"/>
          <p:nvPr/>
        </p:nvSpPr>
        <p:spPr>
          <a:xfrm>
            <a:off x="28961893" y="24077371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14aa</a:t>
            </a:r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469F9259-95DF-9947-8F0B-0D68745D27D1}"/>
              </a:ext>
            </a:extLst>
          </p:cNvPr>
          <p:cNvSpPr txBox="1"/>
          <p:nvPr/>
        </p:nvSpPr>
        <p:spPr>
          <a:xfrm>
            <a:off x="28961893" y="25083855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15aa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ABE745B5-4E79-7A4F-9E00-BD1D0044AD0D}"/>
              </a:ext>
            </a:extLst>
          </p:cNvPr>
          <p:cNvSpPr txBox="1"/>
          <p:nvPr/>
        </p:nvSpPr>
        <p:spPr>
          <a:xfrm>
            <a:off x="28948230" y="28260310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12aa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90CADA84-0F73-644B-AAD9-E220DC885DE9}"/>
              </a:ext>
            </a:extLst>
          </p:cNvPr>
          <p:cNvSpPr txBox="1"/>
          <p:nvPr/>
        </p:nvSpPr>
        <p:spPr>
          <a:xfrm>
            <a:off x="28930777" y="29321048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13aa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D34FD486-1AFB-DC47-8747-D09A4B619FD6}"/>
              </a:ext>
            </a:extLst>
          </p:cNvPr>
          <p:cNvSpPr txBox="1"/>
          <p:nvPr/>
        </p:nvSpPr>
        <p:spPr>
          <a:xfrm>
            <a:off x="28930777" y="30303988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14aa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CD0911D6-2D92-EA4F-BF70-1794844C0B2B}"/>
              </a:ext>
            </a:extLst>
          </p:cNvPr>
          <p:cNvSpPr txBox="1"/>
          <p:nvPr/>
        </p:nvSpPr>
        <p:spPr>
          <a:xfrm>
            <a:off x="28930777" y="31310472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15aa</a:t>
            </a: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DE3D527A-43CA-F844-8435-CD247864616B}"/>
              </a:ext>
            </a:extLst>
          </p:cNvPr>
          <p:cNvSpPr txBox="1"/>
          <p:nvPr/>
        </p:nvSpPr>
        <p:spPr>
          <a:xfrm>
            <a:off x="28961893" y="27300140"/>
            <a:ext cx="881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11aa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:a16="http://schemas.microsoft.com/office/drawing/2014/main" id="{3BC578D0-59AE-B04B-9115-DC2258D73750}"/>
              </a:ext>
            </a:extLst>
          </p:cNvPr>
          <p:cNvSpPr txBox="1"/>
          <p:nvPr/>
        </p:nvSpPr>
        <p:spPr>
          <a:xfrm>
            <a:off x="393700" y="32616873"/>
            <a:ext cx="1712913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TCR Clonality of </a:t>
            </a:r>
            <a:r>
              <a:rPr lang="en-US" sz="4000" b="1" dirty="0" err="1">
                <a:latin typeface="Arial"/>
                <a:cs typeface="Arial"/>
              </a:rPr>
              <a:t>Dex</a:t>
            </a:r>
            <a:r>
              <a:rPr lang="en-US" sz="4000" b="1" baseline="30000" dirty="0">
                <a:latin typeface="Arial"/>
                <a:cs typeface="Arial"/>
              </a:rPr>
              <a:t>+</a:t>
            </a:r>
            <a:r>
              <a:rPr lang="en-US" sz="4000" b="1" dirty="0">
                <a:latin typeface="Arial"/>
                <a:cs typeface="Arial"/>
              </a:rPr>
              <a:t> cells</a:t>
            </a:r>
          </a:p>
        </p:txBody>
      </p:sp>
      <p:pic>
        <p:nvPicPr>
          <p:cNvPr id="263" name="Picture 262">
            <a:extLst>
              <a:ext uri="{FF2B5EF4-FFF2-40B4-BE49-F238E27FC236}">
                <a16:creationId xmlns:a16="http://schemas.microsoft.com/office/drawing/2014/main" id="{98C53715-9AA4-144B-8E95-4B53FB381060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4308047" y="34035520"/>
            <a:ext cx="3168000" cy="3168000"/>
          </a:xfrm>
          <a:prstGeom prst="rect">
            <a:avLst/>
          </a:prstGeom>
        </p:spPr>
      </p:pic>
      <p:pic>
        <p:nvPicPr>
          <p:cNvPr id="264" name="Picture 263">
            <a:extLst>
              <a:ext uri="{FF2B5EF4-FFF2-40B4-BE49-F238E27FC236}">
                <a16:creationId xmlns:a16="http://schemas.microsoft.com/office/drawing/2014/main" id="{D3EC7611-FB6F-EA4C-AD47-E7D8A1390EAC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398441" y="34023476"/>
            <a:ext cx="3168000" cy="3168000"/>
          </a:xfrm>
          <a:prstGeom prst="rect">
            <a:avLst/>
          </a:prstGeom>
        </p:spPr>
      </p:pic>
      <p:pic>
        <p:nvPicPr>
          <p:cNvPr id="265" name="Picture 264">
            <a:extLst>
              <a:ext uri="{FF2B5EF4-FFF2-40B4-BE49-F238E27FC236}">
                <a16:creationId xmlns:a16="http://schemas.microsoft.com/office/drawing/2014/main" id="{43E8E104-0A2B-5544-8CEE-E59987A630B8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4218410" y="38596076"/>
            <a:ext cx="3168000" cy="3168000"/>
          </a:xfrm>
          <a:prstGeom prst="rect">
            <a:avLst/>
          </a:prstGeom>
        </p:spPr>
      </p:pic>
      <p:pic>
        <p:nvPicPr>
          <p:cNvPr id="266" name="Picture 2">
            <a:extLst>
              <a:ext uri="{FF2B5EF4-FFF2-40B4-BE49-F238E27FC236}">
                <a16:creationId xmlns:a16="http://schemas.microsoft.com/office/drawing/2014/main" id="{9F180016-FD72-4F48-8DEB-E058077DA4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3" t="6408" r="7540" b="7165"/>
          <a:stretch/>
        </p:blipFill>
        <p:spPr bwMode="auto">
          <a:xfrm>
            <a:off x="389459" y="38584862"/>
            <a:ext cx="3231310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7" name="TextBox 266">
            <a:extLst>
              <a:ext uri="{FF2B5EF4-FFF2-40B4-BE49-F238E27FC236}">
                <a16:creationId xmlns:a16="http://schemas.microsoft.com/office/drawing/2014/main" id="{4423B391-69A5-EB4F-A982-EE48B300B188}"/>
              </a:ext>
            </a:extLst>
          </p:cNvPr>
          <p:cNvSpPr txBox="1"/>
          <p:nvPr/>
        </p:nvSpPr>
        <p:spPr>
          <a:xfrm>
            <a:off x="425647" y="33539502"/>
            <a:ext cx="324684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04CC6DC0-5DD3-0541-8A24-CB5885338D40}"/>
              </a:ext>
            </a:extLst>
          </p:cNvPr>
          <p:cNvSpPr txBox="1"/>
          <p:nvPr/>
        </p:nvSpPr>
        <p:spPr>
          <a:xfrm>
            <a:off x="4226091" y="33539502"/>
            <a:ext cx="32228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B357843B-EB37-0A4E-B602-349B7DB56786}"/>
              </a:ext>
            </a:extLst>
          </p:cNvPr>
          <p:cNvSpPr txBox="1"/>
          <p:nvPr/>
        </p:nvSpPr>
        <p:spPr>
          <a:xfrm>
            <a:off x="4297265" y="38176472"/>
            <a:ext cx="3222898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BALB/c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8C6D532-776F-0747-83A6-E7B03AABCA67}"/>
              </a:ext>
            </a:extLst>
          </p:cNvPr>
          <p:cNvSpPr txBox="1"/>
          <p:nvPr/>
        </p:nvSpPr>
        <p:spPr>
          <a:xfrm>
            <a:off x="425623" y="38184752"/>
            <a:ext cx="31723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B10.BR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Dex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</a:p>
        </p:txBody>
      </p:sp>
      <p:sp>
        <p:nvSpPr>
          <p:cNvPr id="271" name="TextBox 270">
            <a:extLst>
              <a:ext uri="{FF2B5EF4-FFF2-40B4-BE49-F238E27FC236}">
                <a16:creationId xmlns:a16="http://schemas.microsoft.com/office/drawing/2014/main" id="{ACBE8FFF-633E-DA45-9771-5BFF04F7428E}"/>
              </a:ext>
            </a:extLst>
          </p:cNvPr>
          <p:cNvSpPr txBox="1"/>
          <p:nvPr/>
        </p:nvSpPr>
        <p:spPr>
          <a:xfrm>
            <a:off x="478870" y="37231530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clonotypes from n=183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F2182193-D59B-5745-9DCC-78EFBDDC1122}"/>
              </a:ext>
            </a:extLst>
          </p:cNvPr>
          <p:cNvSpPr txBox="1"/>
          <p:nvPr/>
        </p:nvSpPr>
        <p:spPr>
          <a:xfrm>
            <a:off x="485299" y="41876780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clonotypes from n=54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64319609-9271-B441-AEB7-9A1BB185B6F3}"/>
              </a:ext>
            </a:extLst>
          </p:cNvPr>
          <p:cNvSpPr txBox="1"/>
          <p:nvPr/>
        </p:nvSpPr>
        <p:spPr>
          <a:xfrm>
            <a:off x="4198343" y="37231530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clonotypes from n=155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60D1D773-E712-0545-9CF7-F15D38572BE6}"/>
              </a:ext>
            </a:extLst>
          </p:cNvPr>
          <p:cNvSpPr txBox="1"/>
          <p:nvPr/>
        </p:nvSpPr>
        <p:spPr>
          <a:xfrm>
            <a:off x="4228922" y="41868500"/>
            <a:ext cx="3246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clonotypes from n=160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81F6DE31-8488-F648-9A5F-D85943125BC4}"/>
              </a:ext>
            </a:extLst>
          </p:cNvPr>
          <p:cNvSpPr/>
          <p:nvPr/>
        </p:nvSpPr>
        <p:spPr>
          <a:xfrm>
            <a:off x="7808493" y="33457328"/>
            <a:ext cx="97143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clonotype is defined as having the same </a:t>
            </a:r>
            <a:r>
              <a:rPr lang="en-AU" sz="2800" dirty="0">
                <a:solidFill>
                  <a:srgbClr val="B518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TRAV-CDR3a-TRAJ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800" dirty="0">
                <a:solidFill>
                  <a:srgbClr val="0148A4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TRBV-CDR3b-TRBJ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Conserved clonotypes exist across the current sample set as a minority. 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49F8F24F-58FE-924C-A48E-B475ADF01C8C}"/>
              </a:ext>
            </a:extLst>
          </p:cNvPr>
          <p:cNvSpPr txBox="1"/>
          <p:nvPr/>
        </p:nvSpPr>
        <p:spPr>
          <a:xfrm>
            <a:off x="18161226" y="32616873"/>
            <a:ext cx="11696075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Conclusions &amp; Directions </a:t>
            </a:r>
          </a:p>
        </p:txBody>
      </p:sp>
      <p:sp>
        <p:nvSpPr>
          <p:cNvPr id="280" name="TextBox 279">
            <a:extLst>
              <a:ext uri="{FF2B5EF4-FFF2-40B4-BE49-F238E27FC236}">
                <a16:creationId xmlns:a16="http://schemas.microsoft.com/office/drawing/2014/main" id="{3316D0E4-146C-DC49-994F-E1BDCEFD4115}"/>
              </a:ext>
            </a:extLst>
          </p:cNvPr>
          <p:cNvSpPr txBox="1"/>
          <p:nvPr/>
        </p:nvSpPr>
        <p:spPr>
          <a:xfrm>
            <a:off x="18161226" y="39565575"/>
            <a:ext cx="11696076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rial"/>
                <a:cs typeface="Arial"/>
              </a:rPr>
              <a:t>Declarations</a:t>
            </a:r>
          </a:p>
        </p:txBody>
      </p:sp>
      <p:graphicFrame>
        <p:nvGraphicFramePr>
          <p:cNvPr id="174" name="Table 173">
            <a:extLst>
              <a:ext uri="{FF2B5EF4-FFF2-40B4-BE49-F238E27FC236}">
                <a16:creationId xmlns:a16="http://schemas.microsoft.com/office/drawing/2014/main" id="{C274E6B6-EAC0-454A-B8C7-F2198C120C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742502"/>
              </p:ext>
            </p:extLst>
          </p:nvPr>
        </p:nvGraphicFramePr>
        <p:xfrm>
          <a:off x="7863202" y="35050038"/>
          <a:ext cx="9659634" cy="7056783"/>
        </p:xfrm>
        <a:graphic>
          <a:graphicData uri="http://schemas.openxmlformats.org/drawingml/2006/table">
            <a:tbl>
              <a:tblPr/>
              <a:tblGrid>
                <a:gridCol w="1567516">
                  <a:extLst>
                    <a:ext uri="{9D8B030D-6E8A-4147-A177-3AD203B41FA5}">
                      <a16:colId xmlns:a16="http://schemas.microsoft.com/office/drawing/2014/main" val="2444252612"/>
                    </a:ext>
                  </a:extLst>
                </a:gridCol>
                <a:gridCol w="1282148">
                  <a:extLst>
                    <a:ext uri="{9D8B030D-6E8A-4147-A177-3AD203B41FA5}">
                      <a16:colId xmlns:a16="http://schemas.microsoft.com/office/drawing/2014/main" val="2936381337"/>
                    </a:ext>
                  </a:extLst>
                </a:gridCol>
                <a:gridCol w="2102228">
                  <a:extLst>
                    <a:ext uri="{9D8B030D-6E8A-4147-A177-3AD203B41FA5}">
                      <a16:colId xmlns:a16="http://schemas.microsoft.com/office/drawing/2014/main" val="188479576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908310365"/>
                    </a:ext>
                  </a:extLst>
                </a:gridCol>
                <a:gridCol w="654685">
                  <a:extLst>
                    <a:ext uri="{9D8B030D-6E8A-4147-A177-3AD203B41FA5}">
                      <a16:colId xmlns:a16="http://schemas.microsoft.com/office/drawing/2014/main" val="1716459073"/>
                    </a:ext>
                  </a:extLst>
                </a:gridCol>
                <a:gridCol w="2081619">
                  <a:extLst>
                    <a:ext uri="{9D8B030D-6E8A-4147-A177-3AD203B41FA5}">
                      <a16:colId xmlns:a16="http://schemas.microsoft.com/office/drawing/2014/main" val="356617263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713251657"/>
                    </a:ext>
                  </a:extLst>
                </a:gridCol>
                <a:gridCol w="675294">
                  <a:extLst>
                    <a:ext uri="{9D8B030D-6E8A-4147-A177-3AD203B41FA5}">
                      <a16:colId xmlns:a16="http://schemas.microsoft.com/office/drawing/2014/main" val="40853699"/>
                    </a:ext>
                  </a:extLst>
                </a:gridCol>
              </a:tblGrid>
              <a:tr h="463683">
                <a:tc>
                  <a:txBody>
                    <a:bodyPr/>
                    <a:lstStyle/>
                    <a:p>
                      <a:r>
                        <a:rPr lang="en-AU" sz="15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SPECIMEN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 dirty="0">
                          <a:solidFill>
                            <a:srgbClr val="A3000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TRAV</a:t>
                      </a:r>
                      <a:endParaRPr lang="en-AU" sz="15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 dirty="0">
                          <a:solidFill>
                            <a:srgbClr val="A3000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CDR3a</a:t>
                      </a:r>
                      <a:endParaRPr lang="en-AU" sz="15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 dirty="0">
                          <a:solidFill>
                            <a:srgbClr val="A30003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TRAJ</a:t>
                      </a:r>
                      <a:endParaRPr lang="en-AU" sz="15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>
                          <a:solidFill>
                            <a:srgbClr val="0C61A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TRBV</a:t>
                      </a:r>
                      <a:endParaRPr lang="en-AU" sz="15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>
                          <a:solidFill>
                            <a:srgbClr val="0C61A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CDR3b</a:t>
                      </a:r>
                      <a:endParaRPr lang="en-AU" sz="15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>
                          <a:solidFill>
                            <a:srgbClr val="0C61A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TRBJ</a:t>
                      </a:r>
                      <a:endParaRPr lang="en-AU" sz="1500" b="1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1" i="0" dirty="0">
                          <a:solidFill>
                            <a:srgbClr val="0C61AB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Cells</a:t>
                      </a:r>
                      <a:endParaRPr lang="en-AU" sz="1500" b="1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B3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16211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1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CAASAETGGYKVVF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CASGDPGGATETLYF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2-3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414093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1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CAMREGNSNNRIFF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CASRDINTEVFF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797502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1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CAMREANTGYQNFYF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CASGAGGRNTLYF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2012103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1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CAMREGNTGYQNFYF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CASGDGAQNTLYF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439787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1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CAMREANTGYQNFYF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CASGEGGQNTLYF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8568106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1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CAMREANTGYQNFYF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CASGETGVNTLYF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9236299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2666765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2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CAMREANTGYQNFYF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CASGAGGENTLYF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5487379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2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CAMREANTGYQNFYF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CASGDGAQNTLYF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83446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2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CAMREANTGYQNFYF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CASGTGGQNTLYF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259982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2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6D-6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CALSETSGSWQLIF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CASSDVGYEQYF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394212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7574388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</a:t>
                      </a:r>
                      <a:r>
                        <a:rPr lang="en-AU" sz="15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DexV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14-2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CAASGGYNQGKLIF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CASSLGFQDTQYF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4521040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B10BR </a:t>
                      </a:r>
                      <a:r>
                        <a:rPr lang="en-AU" sz="1500" b="0" i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DexV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CAMREDQGGRALIF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CASSLVGAQDTQYF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2-5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798930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6961784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BalbC</a:t>
                      </a:r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12D-2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CALDTNAYKVIF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CASGPGQYEQYF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297947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BalbC</a:t>
                      </a:r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16D_DV11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CAMREDSGYNKLTF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CASGDLYEQYF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2-7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358548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BalbC</a:t>
                      </a:r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CAAGVAGYQNFYF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CASSFRGGTGQLYF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2-2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667611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BalbC</a:t>
                      </a:r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CAVSGGSNYKLTF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13-3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CASSLLGGGNAEQFF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2-1</a:t>
                      </a:r>
                      <a:endParaRPr lang="en-AU" sz="1500" b="0" i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3759593"/>
                  </a:ext>
                </a:extLst>
              </a:tr>
              <a:tr h="329655">
                <a:tc>
                  <a:txBody>
                    <a:bodyPr/>
                    <a:lstStyle/>
                    <a:p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BalbC</a:t>
                      </a:r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AU" sz="1500" b="0" i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DexS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3D-3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CAVTMPNYNVLYF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13-3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CASRDINTEVFF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sz="15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AU" sz="15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7898" marR="17898" marT="17898" marB="1789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010899"/>
                  </a:ext>
                </a:extLst>
              </a:tr>
            </a:tbl>
          </a:graphicData>
        </a:graphic>
      </p:graphicFrame>
      <p:sp>
        <p:nvSpPr>
          <p:cNvPr id="175" name="Rectangle 174">
            <a:extLst>
              <a:ext uri="{FF2B5EF4-FFF2-40B4-BE49-F238E27FC236}">
                <a16:creationId xmlns:a16="http://schemas.microsoft.com/office/drawing/2014/main" id="{AB3CB45F-D3F4-1E4E-B730-047A97A201F2}"/>
              </a:ext>
            </a:extLst>
          </p:cNvPr>
          <p:cNvSpPr/>
          <p:nvPr/>
        </p:nvSpPr>
        <p:spPr>
          <a:xfrm>
            <a:off x="18161226" y="33457328"/>
            <a:ext cx="116960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each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epitope there are over-represented clones with strong V-segment pairing preferences. For peptide S, we found a number of closely related clones, differing only at junctions within the CDR3, while for peptide V, a single clone was dominant.</a:t>
            </a:r>
          </a:p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Completely different V-J segment usage between epitopes suggests that the peptide is the main target for TCR interaction – structural studies of selected receptor ligand pairs in future will be able to confirm or disprove this.</a:t>
            </a:r>
          </a:p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technology will permit the determination of TCR repertoires for multiple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epitopes in parallel, along with transcriptome sequencing and surface marker expression, greatly increasing throughput and yield of information. We plan to pilot this for 48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pMHC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epitopes using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Immudex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AU" sz="2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dCODE</a:t>
            </a:r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dextramers and the BD Rhapsody Instrument.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014AA3D8-C61A-C948-85FF-AC695D65EA24}"/>
              </a:ext>
            </a:extLst>
          </p:cNvPr>
          <p:cNvSpPr/>
          <p:nvPr/>
        </p:nvSpPr>
        <p:spPr>
          <a:xfrm>
            <a:off x="18161226" y="40378055"/>
            <a:ext cx="116960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A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ETS, MP-H, PF, ND, AP, NM, AS are named inventors on a patent application related to this work. International (PCT) Patent Application No. PCT/AU2020/051221 – “Compositions for detecting alloreactive T cells”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SYD_conference poster templates PORTRAIT_R[2]">
  <a:themeElements>
    <a:clrScheme name="USY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E1126"/>
      </a:accent1>
      <a:accent2>
        <a:srgbClr val="12416C"/>
      </a:accent2>
      <a:accent3>
        <a:srgbClr val="F9B72C"/>
      </a:accent3>
      <a:accent4>
        <a:srgbClr val="FBCD6B"/>
      </a:accent4>
      <a:accent5>
        <a:srgbClr val="006699"/>
      </a:accent5>
      <a:accent6>
        <a:srgbClr val="361D2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USYD_conference poster templates PORTRAIT_R[2]</Template>
  <TotalTime>229</TotalTime>
  <Words>1267</Words>
  <Application>Microsoft Macintosh PowerPoint</Application>
  <PresentationFormat>Custom</PresentationFormat>
  <Paragraphs>273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USYD_conference poster templates PORTRAIT_R[2]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Moumita Paul</dc:creator>
  <cp:lastModifiedBy>Moumita Paul</cp:lastModifiedBy>
  <cp:revision>31</cp:revision>
  <dcterms:created xsi:type="dcterms:W3CDTF">2021-05-16T07:55:38Z</dcterms:created>
  <dcterms:modified xsi:type="dcterms:W3CDTF">2021-05-17T13:58:34Z</dcterms:modified>
</cp:coreProperties>
</file>